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89" r:id="rId3"/>
    <p:sldId id="353" r:id="rId4"/>
    <p:sldId id="291" r:id="rId5"/>
    <p:sldId id="292" r:id="rId6"/>
    <p:sldId id="293" r:id="rId7"/>
    <p:sldId id="294" r:id="rId8"/>
    <p:sldId id="295" r:id="rId9"/>
    <p:sldId id="296" r:id="rId10"/>
    <p:sldId id="348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47" r:id="rId19"/>
    <p:sldId id="306" r:id="rId20"/>
    <p:sldId id="307" r:id="rId21"/>
    <p:sldId id="346" r:id="rId22"/>
    <p:sldId id="309" r:id="rId23"/>
    <p:sldId id="345" r:id="rId24"/>
    <p:sldId id="311" r:id="rId25"/>
    <p:sldId id="344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43" r:id="rId36"/>
    <p:sldId id="342" r:id="rId37"/>
    <p:sldId id="324" r:id="rId38"/>
    <p:sldId id="325" r:id="rId39"/>
    <p:sldId id="341" r:id="rId40"/>
    <p:sldId id="340" r:id="rId41"/>
    <p:sldId id="328" r:id="rId42"/>
    <p:sldId id="329" r:id="rId43"/>
    <p:sldId id="339" r:id="rId44"/>
    <p:sldId id="338" r:id="rId45"/>
    <p:sldId id="337" r:id="rId46"/>
    <p:sldId id="333" r:id="rId47"/>
    <p:sldId id="334" r:id="rId48"/>
    <p:sldId id="336" r:id="rId49"/>
    <p:sldId id="263" r:id="rId50"/>
    <p:sldId id="264" r:id="rId51"/>
    <p:sldId id="274" r:id="rId52"/>
    <p:sldId id="267" r:id="rId53"/>
    <p:sldId id="268" r:id="rId54"/>
    <p:sldId id="270" r:id="rId55"/>
    <p:sldId id="272" r:id="rId56"/>
    <p:sldId id="273" r:id="rId57"/>
    <p:sldId id="277" r:id="rId58"/>
    <p:sldId id="275" r:id="rId59"/>
    <p:sldId id="276" r:id="rId60"/>
    <p:sldId id="283" r:id="rId61"/>
    <p:sldId id="352" r:id="rId62"/>
    <p:sldId id="351" r:id="rId63"/>
    <p:sldId id="281" r:id="rId64"/>
    <p:sldId id="35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D181-A2DD-43D4-A2CA-913466AD0A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15DD1-E8A2-4ABA-B71B-87D0043DEB87}">
      <dgm:prSet phldrT="[Text]"/>
      <dgm:spPr>
        <a:solidFill>
          <a:srgbClr val="EF6C19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28EA5885-5537-4B53-AF20-CED208823C77}" type="parTrans" cxnId="{7945987E-CD45-4DC2-8919-B67781FF4A2F}">
      <dgm:prSet/>
      <dgm:spPr/>
      <dgm:t>
        <a:bodyPr/>
        <a:lstStyle/>
        <a:p>
          <a:endParaRPr lang="en-US"/>
        </a:p>
      </dgm:t>
    </dgm:pt>
    <dgm:pt modelId="{700B9B32-E576-41AD-BF29-3C3D99AF451D}" type="sibTrans" cxnId="{7945987E-CD45-4DC2-8919-B67781FF4A2F}">
      <dgm:prSet/>
      <dgm:spPr>
        <a:solidFill>
          <a:srgbClr val="EF6C19"/>
        </a:solidFill>
        <a:ln>
          <a:solidFill>
            <a:srgbClr val="676767"/>
          </a:solidFill>
        </a:ln>
      </dgm:spPr>
      <dgm:t>
        <a:bodyPr/>
        <a:lstStyle/>
        <a:p>
          <a:endParaRPr lang="en-US" dirty="0"/>
        </a:p>
      </dgm:t>
    </dgm:pt>
    <dgm:pt modelId="{4BA3DD77-4DB1-4385-A67F-E10C86A64D07}">
      <dgm:prSet phldrT="[Text]"/>
      <dgm:spPr>
        <a:solidFill>
          <a:srgbClr val="EF6C19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7B99658-876C-45D7-B03C-CE5020D11914}" type="parTrans" cxnId="{95FFACB8-E86D-449D-9B44-768DAADACA98}">
      <dgm:prSet/>
      <dgm:spPr/>
      <dgm:t>
        <a:bodyPr/>
        <a:lstStyle/>
        <a:p>
          <a:endParaRPr lang="en-US"/>
        </a:p>
      </dgm:t>
    </dgm:pt>
    <dgm:pt modelId="{7993A8AD-5BB6-4E9B-A244-8B8CD3A59B43}" type="sibTrans" cxnId="{95FFACB8-E86D-449D-9B44-768DAADACA98}">
      <dgm:prSet/>
      <dgm:spPr/>
      <dgm:t>
        <a:bodyPr/>
        <a:lstStyle/>
        <a:p>
          <a:endParaRPr lang="en-US"/>
        </a:p>
      </dgm:t>
    </dgm:pt>
    <dgm:pt modelId="{FF051CAF-F3F7-492B-8E54-BD2638197FC2}" type="pres">
      <dgm:prSet presAssocID="{59C5D181-A2DD-43D4-A2CA-913466AD0A43}" presName="Name0" presStyleCnt="0">
        <dgm:presLayoutVars>
          <dgm:dir/>
          <dgm:resizeHandles val="exact"/>
        </dgm:presLayoutVars>
      </dgm:prSet>
      <dgm:spPr/>
    </dgm:pt>
    <dgm:pt modelId="{378E36E0-834A-4170-B308-6A17F3E7E787}" type="pres">
      <dgm:prSet presAssocID="{CF515DD1-E8A2-4ABA-B71B-87D0043DEB87}" presName="node" presStyleLbl="node1" presStyleIdx="0" presStyleCnt="2" custLinFactNeighborX="-8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C0989-EFB0-4F1B-A18D-6E6DBB7818FA}" type="pres">
      <dgm:prSet presAssocID="{700B9B32-E576-41AD-BF29-3C3D99AF451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D6344593-6D84-4497-AD38-548BC5B56C20}" type="pres">
      <dgm:prSet presAssocID="{700B9B32-E576-41AD-BF29-3C3D99AF451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A28C9494-3778-4881-B8AA-822110BE4FEE}" type="pres">
      <dgm:prSet presAssocID="{4BA3DD77-4DB1-4385-A67F-E10C86A64D0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9625DA-CDA0-41B4-BAC8-DF5067A5A70D}" type="presOf" srcId="{CF515DD1-E8A2-4ABA-B71B-87D0043DEB87}" destId="{378E36E0-834A-4170-B308-6A17F3E7E787}" srcOrd="0" destOrd="0" presId="urn:microsoft.com/office/officeart/2005/8/layout/process1"/>
    <dgm:cxn modelId="{7945987E-CD45-4DC2-8919-B67781FF4A2F}" srcId="{59C5D181-A2DD-43D4-A2CA-913466AD0A43}" destId="{CF515DD1-E8A2-4ABA-B71B-87D0043DEB87}" srcOrd="0" destOrd="0" parTransId="{28EA5885-5537-4B53-AF20-CED208823C77}" sibTransId="{700B9B32-E576-41AD-BF29-3C3D99AF451D}"/>
    <dgm:cxn modelId="{D46C1A46-499B-4CA6-B23B-14371CE59747}" type="presOf" srcId="{59C5D181-A2DD-43D4-A2CA-913466AD0A43}" destId="{FF051CAF-F3F7-492B-8E54-BD2638197FC2}" srcOrd="0" destOrd="0" presId="urn:microsoft.com/office/officeart/2005/8/layout/process1"/>
    <dgm:cxn modelId="{95FFACB8-E86D-449D-9B44-768DAADACA98}" srcId="{59C5D181-A2DD-43D4-A2CA-913466AD0A43}" destId="{4BA3DD77-4DB1-4385-A67F-E10C86A64D07}" srcOrd="1" destOrd="0" parTransId="{E7B99658-876C-45D7-B03C-CE5020D11914}" sibTransId="{7993A8AD-5BB6-4E9B-A244-8B8CD3A59B43}"/>
    <dgm:cxn modelId="{862A72D9-2E34-4CD7-A155-75786E12784B}" type="presOf" srcId="{4BA3DD77-4DB1-4385-A67F-E10C86A64D07}" destId="{A28C9494-3778-4881-B8AA-822110BE4FEE}" srcOrd="0" destOrd="0" presId="urn:microsoft.com/office/officeart/2005/8/layout/process1"/>
    <dgm:cxn modelId="{56197D08-CD62-4837-B028-993058779A67}" type="presOf" srcId="{700B9B32-E576-41AD-BF29-3C3D99AF451D}" destId="{D6344593-6D84-4497-AD38-548BC5B56C20}" srcOrd="1" destOrd="0" presId="urn:microsoft.com/office/officeart/2005/8/layout/process1"/>
    <dgm:cxn modelId="{7299C237-6F60-4D69-967E-AB4052D58D56}" type="presOf" srcId="{700B9B32-E576-41AD-BF29-3C3D99AF451D}" destId="{076C0989-EFB0-4F1B-A18D-6E6DBB7818FA}" srcOrd="0" destOrd="0" presId="urn:microsoft.com/office/officeart/2005/8/layout/process1"/>
    <dgm:cxn modelId="{C0DF88AE-0A51-4D81-B5E8-C0745E4CC136}" type="presParOf" srcId="{FF051CAF-F3F7-492B-8E54-BD2638197FC2}" destId="{378E36E0-834A-4170-B308-6A17F3E7E787}" srcOrd="0" destOrd="0" presId="urn:microsoft.com/office/officeart/2005/8/layout/process1"/>
    <dgm:cxn modelId="{9ACE512E-D1FE-4B97-9C85-84ECF5B9D937}" type="presParOf" srcId="{FF051CAF-F3F7-492B-8E54-BD2638197FC2}" destId="{076C0989-EFB0-4F1B-A18D-6E6DBB7818FA}" srcOrd="1" destOrd="0" presId="urn:microsoft.com/office/officeart/2005/8/layout/process1"/>
    <dgm:cxn modelId="{49E48865-58DA-40AB-BA7F-BEEFEB9BCA83}" type="presParOf" srcId="{076C0989-EFB0-4F1B-A18D-6E6DBB7818FA}" destId="{D6344593-6D84-4497-AD38-548BC5B56C20}" srcOrd="0" destOrd="0" presId="urn:microsoft.com/office/officeart/2005/8/layout/process1"/>
    <dgm:cxn modelId="{E49355B0-B6CA-4224-89D0-FF29B2F8185F}" type="presParOf" srcId="{FF051CAF-F3F7-492B-8E54-BD2638197FC2}" destId="{A28C9494-3778-4881-B8AA-822110BE4FE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E36E0-834A-4170-B308-6A17F3E7E787}">
      <dsp:nvSpPr>
        <dsp:cNvPr id="0" name=""/>
        <dsp:cNvSpPr/>
      </dsp:nvSpPr>
      <dsp:spPr>
        <a:xfrm>
          <a:off x="0" y="444805"/>
          <a:ext cx="4601987" cy="2761192"/>
        </a:xfrm>
        <a:prstGeom prst="roundRect">
          <a:avLst>
            <a:gd name="adj" fmla="val 10000"/>
          </a:avLst>
        </a:prstGeom>
        <a:solidFill>
          <a:srgbClr val="EF6C19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  <a:endParaRPr lang="en-US" sz="65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80873" y="525678"/>
        <a:ext cx="4440241" cy="2599446"/>
      </dsp:txXfrm>
    </dsp:sp>
    <dsp:sp modelId="{076C0989-EFB0-4F1B-A18D-6E6DBB7818FA}">
      <dsp:nvSpPr>
        <dsp:cNvPr id="0" name=""/>
        <dsp:cNvSpPr/>
      </dsp:nvSpPr>
      <dsp:spPr>
        <a:xfrm>
          <a:off x="5062726" y="1254755"/>
          <a:ext cx="976765" cy="1141292"/>
        </a:xfrm>
        <a:prstGeom prst="rightArrow">
          <a:avLst>
            <a:gd name="adj1" fmla="val 60000"/>
            <a:gd name="adj2" fmla="val 50000"/>
          </a:avLst>
        </a:prstGeom>
        <a:solidFill>
          <a:srgbClr val="EF6C19"/>
        </a:solidFill>
        <a:ln>
          <a:solidFill>
            <a:srgbClr val="67676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 dirty="0"/>
        </a:p>
      </dsp:txBody>
      <dsp:txXfrm>
        <a:off x="5062726" y="1483013"/>
        <a:ext cx="683736" cy="684776"/>
      </dsp:txXfrm>
    </dsp:sp>
    <dsp:sp modelId="{A28C9494-3778-4881-B8AA-822110BE4FEE}">
      <dsp:nvSpPr>
        <dsp:cNvPr id="0" name=""/>
        <dsp:cNvSpPr/>
      </dsp:nvSpPr>
      <dsp:spPr>
        <a:xfrm>
          <a:off x="6444941" y="444805"/>
          <a:ext cx="4601987" cy="2761192"/>
        </a:xfrm>
        <a:prstGeom prst="roundRect">
          <a:avLst>
            <a:gd name="adj" fmla="val 10000"/>
          </a:avLst>
        </a:prstGeom>
        <a:solidFill>
          <a:srgbClr val="EF6C19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  <a:endParaRPr lang="en-US" sz="65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6525814" y="525678"/>
        <a:ext cx="4440241" cy="2599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AABF9-EE9F-408E-9BBE-B1CCBBD3BFB2}" type="datetimeFigureOut">
              <a:rPr lang="en-US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CFE34-3897-411A-88D8-1B9DD7110F4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0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7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1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5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6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9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99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3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2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bfs</a:t>
            </a:r>
            <a:r>
              <a:rPr lang="en-US" dirty="0" smtClean="0"/>
              <a:t> – complete, optimal if non-decreasing function</a:t>
            </a:r>
            <a:r>
              <a:rPr lang="en-US" baseline="0" dirty="0" smtClean="0"/>
              <a:t> in depth of the node (if the shallowest node is not the optimal one, all bets are off)</a:t>
            </a:r>
          </a:p>
          <a:p>
            <a:r>
              <a:rPr lang="en-US" baseline="0" dirty="0" err="1" smtClean="0"/>
              <a:t>ucs</a:t>
            </a:r>
            <a:r>
              <a:rPr lang="en-US" baseline="0" dirty="0" smtClean="0"/>
              <a:t> – same as above</a:t>
            </a:r>
          </a:p>
          <a:p>
            <a:r>
              <a:rPr lang="en-US" baseline="0" dirty="0" err="1" smtClean="0"/>
              <a:t>dfs</a:t>
            </a:r>
            <a:r>
              <a:rPr lang="en-US" baseline="0" dirty="0" smtClean="0"/>
              <a:t> – complete (maybe…), not optimal if it starts down a suboptimal path, </a:t>
            </a:r>
          </a:p>
          <a:p>
            <a:r>
              <a:rPr lang="en-US" baseline="0" dirty="0" err="1" smtClean="0"/>
              <a:t>dls</a:t>
            </a:r>
            <a:r>
              <a:rPr lang="en-US" baseline="0" dirty="0" smtClean="0"/>
              <a:t> – complete if correct depth (or correct assessment of problem diameter), optimal - maybe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90880C-B866-470B-9885-A3BCBB21ADE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7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9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4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5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4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69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1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</a:t>
            </a:r>
            <a:r>
              <a:rPr lang="en-US" smtClean="0"/>
              <a:t>Iris example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82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5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bfs</a:t>
            </a:r>
            <a:r>
              <a:rPr lang="en-US" dirty="0" smtClean="0"/>
              <a:t> – complete, optimal if non-decreasing function</a:t>
            </a:r>
            <a:r>
              <a:rPr lang="en-US" baseline="0" dirty="0" smtClean="0"/>
              <a:t> in depth of the node (if the shallowest node is not the optimal one, all bets are off)</a:t>
            </a:r>
          </a:p>
          <a:p>
            <a:r>
              <a:rPr lang="en-US" baseline="0" dirty="0" err="1" smtClean="0"/>
              <a:t>ucs</a:t>
            </a:r>
            <a:r>
              <a:rPr lang="en-US" baseline="0" dirty="0" smtClean="0"/>
              <a:t> – same as above</a:t>
            </a:r>
          </a:p>
          <a:p>
            <a:r>
              <a:rPr lang="en-US" baseline="0" dirty="0" err="1" smtClean="0"/>
              <a:t>dfs</a:t>
            </a:r>
            <a:r>
              <a:rPr lang="en-US" baseline="0" dirty="0" smtClean="0"/>
              <a:t> – complete (maybe…), not optimal if it starts down a suboptimal path, </a:t>
            </a:r>
          </a:p>
          <a:p>
            <a:r>
              <a:rPr lang="en-US" baseline="0" dirty="0" err="1" smtClean="0"/>
              <a:t>dls</a:t>
            </a:r>
            <a:r>
              <a:rPr lang="en-US" baseline="0" dirty="0" smtClean="0"/>
              <a:t> – complete if correct depth (or correct assessment of problem diameter), optimal - maybe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90880C-B866-470B-9885-A3BCBB21AD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4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7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9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CFE34-3897-411A-88D8-1B9DD7110F48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3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8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7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5"/>
            <a:ext cx="11079822" cy="3980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7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 smtClean="0"/>
              <a:t>Secondary refining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6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5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9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0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2BBC-0ED2-4350-B5AF-632394D3272D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9DEC-B8C5-4D39-9F19-53620834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9714"/>
            <a:ext cx="9144000" cy="3769677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9600" dirty="0">
                <a:solidFill>
                  <a:schemeClr val="accent2"/>
                </a:solidFill>
              </a:rPr>
              <a:t>m</a:t>
            </a:r>
            <a:r>
              <a:rPr lang="en-US" sz="9600" dirty="0" smtClean="0">
                <a:solidFill>
                  <a:schemeClr val="accent2"/>
                </a:solidFill>
              </a:rPr>
              <a:t>achine learning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an introduction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5288280"/>
            <a:ext cx="1203960" cy="12039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1630680" y="5382428"/>
            <a:ext cx="2772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Seth Juarez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seth.juarez@microsoft.com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sethjuarez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making decisions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74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what kinds of decisions are we making?</a:t>
            </a:r>
          </a:p>
          <a:p>
            <a:pPr lvl="1"/>
            <a:r>
              <a:rPr lang="en-US" sz="3300" dirty="0">
                <a:solidFill>
                  <a:srgbClr val="EF6C19"/>
                </a:solidFill>
              </a:rPr>
              <a:t>binary classification</a:t>
            </a:r>
          </a:p>
          <a:p>
            <a:pPr lvl="2"/>
            <a:r>
              <a:rPr lang="en-US" sz="3300" dirty="0"/>
              <a:t>yes/no, 1/0, male/female</a:t>
            </a:r>
          </a:p>
          <a:p>
            <a:pPr lvl="1"/>
            <a:r>
              <a:rPr lang="en-US" sz="3300" dirty="0">
                <a:solidFill>
                  <a:srgbClr val="EF6C19"/>
                </a:solidFill>
              </a:rPr>
              <a:t>multi-class classification</a:t>
            </a:r>
          </a:p>
          <a:p>
            <a:pPr lvl="2"/>
            <a:r>
              <a:rPr lang="en-US" sz="3300" dirty="0"/>
              <a:t>{A, B, C, D, F} (Grade), </a:t>
            </a:r>
            <a:br>
              <a:rPr lang="en-US" sz="3300" dirty="0"/>
            </a:br>
            <a:r>
              <a:rPr lang="en-US" sz="3300" dirty="0"/>
              <a:t>{1, 2, 3, 4} (Class), </a:t>
            </a:r>
            <a:br>
              <a:rPr lang="en-US" sz="3300" dirty="0"/>
            </a:br>
            <a:r>
              <a:rPr lang="en-US" sz="3300" dirty="0"/>
              <a:t>{teacher, student, secretary}</a:t>
            </a:r>
          </a:p>
          <a:p>
            <a:pPr lvl="1"/>
            <a:r>
              <a:rPr lang="en-US" sz="3300" dirty="0">
                <a:solidFill>
                  <a:srgbClr val="EF6C19"/>
                </a:solidFill>
              </a:rPr>
              <a:t>regression</a:t>
            </a:r>
          </a:p>
          <a:p>
            <a:pPr lvl="2"/>
            <a:r>
              <a:rPr lang="en-US" sz="3300" dirty="0"/>
              <a:t>number between 0 and 100, real value</a:t>
            </a:r>
          </a:p>
        </p:txBody>
      </p:sp>
    </p:spTree>
    <p:extLst>
      <p:ext uri="{BB962C8B-B14F-4D97-AF65-F5344CB8AC3E}">
        <p14:creationId xmlns:p14="http://schemas.microsoft.com/office/powerpoint/2010/main" val="35828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2109" y="1151809"/>
            <a:ext cx="3758076" cy="2048591"/>
            <a:chOff x="2496145" y="1535744"/>
            <a:chExt cx="5010769" cy="273145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178100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71723" y="3343870"/>
              <a:ext cx="535191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1730" y="2002364"/>
            <a:ext cx="5352269" cy="4054005"/>
            <a:chOff x="482306" y="2669819"/>
            <a:chExt cx="7136358" cy="5405340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1886622" y="5397504"/>
              <a:ext cx="2301400" cy="184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clean</a:t>
              </a:r>
            </a:p>
            <a:p>
              <a:pPr algn="ctr"/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transform</a:t>
              </a:r>
            </a:p>
            <a:p>
              <a:pPr algn="ctr"/>
              <a:r>
                <a:rPr lang="en-US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maths</a:t>
              </a:r>
              <a:endParaRPr lang="en-US" sz="2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Curved Right Arrow 52"/>
            <p:cNvSpPr/>
            <p:nvPr/>
          </p:nvSpPr>
          <p:spPr bwMode="auto">
            <a:xfrm>
              <a:off x="482306" y="2669819"/>
              <a:ext cx="990600" cy="3959581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83473" y="7151830"/>
              <a:ext cx="535191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960837" y="4048129"/>
            <a:ext cx="4829459" cy="2008241"/>
            <a:chOff x="7947781" y="5397504"/>
            <a:chExt cx="6439278" cy="2677655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218582" y="5884971"/>
              <a:ext cx="1586332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7947781" y="6180796"/>
              <a:ext cx="762000" cy="3810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851868" y="7151830"/>
              <a:ext cx="535191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13937" y="1257301"/>
            <a:ext cx="4886219" cy="3714749"/>
            <a:chOff x="9218582" y="1676400"/>
            <a:chExt cx="6514959" cy="4952999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1718932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54" name="Curved Right Arrow 53"/>
            <p:cNvSpPr/>
            <p:nvPr/>
          </p:nvSpPr>
          <p:spPr bwMode="auto">
            <a:xfrm rot="10800000">
              <a:off x="14742941" y="2669818"/>
              <a:ext cx="990600" cy="3959581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851868" y="3344849"/>
              <a:ext cx="535191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17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/>
          </p:nvPr>
        </p:nvGraphicFramePr>
        <p:xfrm>
          <a:off x="552450" y="1018297"/>
          <a:ext cx="8172450" cy="503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>
          <a:xfrm>
            <a:off x="8896350" y="1257300"/>
            <a:ext cx="3117651" cy="3581400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(y)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 / no play</a:t>
            </a:r>
          </a:p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outlook, temp, windy</a:t>
            </a:r>
          </a:p>
          <a:p>
            <a:pPr marL="36575" indent="0">
              <a:buClrTx/>
              <a:buNone/>
            </a:pPr>
            <a:r>
              <a:rPr lang="en-US" sz="2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values (x)</a:t>
            </a:r>
          </a:p>
          <a:p>
            <a:pPr marL="448045" lvl="1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[Sunny, Low, Yes]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986961" y="5952552"/>
            <a:ext cx="5564777" cy="838200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" indent="0">
              <a:buClrTx/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Labeled dataset is a collection of (X, Y) pairs.</a:t>
            </a:r>
          </a:p>
          <a:p>
            <a:pPr marL="36575" indent="0">
              <a:buClrTx/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Given a new x, how do we predict y?</a:t>
            </a:r>
          </a:p>
        </p:txBody>
      </p:sp>
      <p:pic>
        <p:nvPicPr>
          <p:cNvPr id="7" name="Picture 2" descr="C:\Users\sethj.GLENDALE\Desktop\new-2-23\b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8" t="29198" r="27548" b="24099"/>
          <a:stretch/>
        </p:blipFill>
        <p:spPr bwMode="auto">
          <a:xfrm>
            <a:off x="11156241" y="48941"/>
            <a:ext cx="997659" cy="77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/ transform / </a:t>
            </a:r>
            <a:r>
              <a:rPr lang="en-US" dirty="0" err="1"/>
              <a:t>maths</a:t>
            </a:r>
            <a:endParaRPr lang="en-US" dirty="0"/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/>
          </p:nvPr>
        </p:nvGraphicFramePr>
        <p:xfrm>
          <a:off x="552450" y="1018297"/>
          <a:ext cx="8172450" cy="503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Lowest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err="1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KindOf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Turtle</a:t>
                      </a:r>
                      <a:r>
                        <a:rPr lang="en-US" sz="2400" b="1" baseline="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Cloud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28%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>
          <a:xfrm>
            <a:off x="8839200" y="981075"/>
            <a:ext cx="3117651" cy="4391025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" indent="0">
              <a:buClrTx/>
              <a:buNone/>
            </a:pPr>
            <a:r>
              <a:rPr lang="en-US" sz="2400" b="1" dirty="0">
                <a:solidFill>
                  <a:srgbClr val="EF6C1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yak shaving</a:t>
            </a:r>
          </a:p>
          <a:p>
            <a:pPr marL="36575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apparently useless activity which, by allowing you to overcome intermediate difficulties, allows you to solve a larger problem.</a:t>
            </a:r>
            <a:b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100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5" indent="0">
              <a:buClrTx/>
              <a:buNone/>
            </a:pPr>
            <a:r>
              <a:rPr lang="en-US" sz="2100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was doing a bit of yak shaving this morning, and it looks like it might have paid off.</a:t>
            </a:r>
          </a:p>
          <a:p>
            <a:pPr marL="36575" indent="0" algn="r">
              <a:buClrTx/>
              <a:buNone/>
            </a:pPr>
            <a:r>
              <a:rPr lang="en-US" sz="1500" dirty="0" err="1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wikipedia</a:t>
            </a:r>
            <a:endParaRPr lang="en-US" sz="1500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2" descr="C:\Users\sethj.GLENDALE\Desktop\new-2-23\b-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0" t="27473" r="26581" b="26052"/>
          <a:stretch/>
        </p:blipFill>
        <p:spPr bwMode="auto">
          <a:xfrm>
            <a:off x="11196106" y="114300"/>
            <a:ext cx="900644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370" y="5372101"/>
            <a:ext cx="1679311" cy="120687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438400" y="6115050"/>
            <a:ext cx="5982216" cy="628650"/>
          </a:xfrm>
          <a:prstGeom prst="rect">
            <a:avLst/>
          </a:prstGeom>
        </p:spPr>
        <p:txBody>
          <a:bodyPr vert="horz" lIns="68566" tIns="34283" rIns="68566" bIns="34283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" indent="0">
              <a:buClrTx/>
              <a:buNone/>
            </a:pPr>
            <a:r>
              <a:rPr lang="en-US" sz="1800" b="1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 to clean up data</a:t>
            </a:r>
          </a:p>
          <a:p>
            <a:pPr marL="27432" indent="0">
              <a:buClrTx/>
              <a:buNone/>
            </a:pPr>
            <a:r>
              <a:rPr lang="en-US" sz="1800" b="1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need to convert to model-able form (linear algebra)</a:t>
            </a:r>
          </a:p>
        </p:txBody>
      </p:sp>
    </p:spTree>
    <p:extLst>
      <p:ext uri="{BB962C8B-B14F-4D97-AF65-F5344CB8AC3E}">
        <p14:creationId xmlns:p14="http://schemas.microsoft.com/office/powerpoint/2010/main" val="8465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/>
          <p:cNvGraphicFramePr>
            <a:graphicFrameLocks/>
          </p:cNvGraphicFramePr>
          <p:nvPr>
            <p:extLst/>
          </p:nvPr>
        </p:nvGraphicFramePr>
        <p:xfrm>
          <a:off x="552450" y="1028700"/>
          <a:ext cx="8172450" cy="503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/ transform /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0" y="1515155"/>
            <a:ext cx="5252761" cy="4114800"/>
          </a:xfrm>
          <a:prstGeom prst="rect">
            <a:avLst/>
          </a:prstGeom>
        </p:spPr>
      </p:pic>
      <p:pic>
        <p:nvPicPr>
          <p:cNvPr id="10" name="Picture 2" descr="C:\Users\sethj.GLENDALE\Desktop\new-2-23\b-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0" t="27473" r="26581" b="26052"/>
          <a:stretch/>
        </p:blipFill>
        <p:spPr bwMode="auto">
          <a:xfrm>
            <a:off x="11196106" y="114300"/>
            <a:ext cx="900644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 bwMode="auto">
          <a:xfrm>
            <a:off x="8843257" y="3382297"/>
            <a:ext cx="377900" cy="38051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5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7" name="Picture 5" descr="C:\Users\sethj.GLENDALE\Desktop\new-2-23\b-0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9" t="21393" r="23346" b="21858"/>
          <a:stretch/>
        </p:blipFill>
        <p:spPr bwMode="auto">
          <a:xfrm>
            <a:off x="10865304" y="57151"/>
            <a:ext cx="1231447" cy="777086"/>
          </a:xfrm>
          <a:prstGeom prst="rect">
            <a:avLst/>
          </a:prstGeom>
          <a:noFill/>
          <a:effectLst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53000" y="1997195"/>
            <a:ext cx="7372350" cy="4705232"/>
            <a:chOff x="6604000" y="2662927"/>
            <a:chExt cx="9829800" cy="6273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89852" y="2662927"/>
              <a:ext cx="4943948" cy="4728473"/>
            </a:xfrm>
            <a:prstGeom prst="rect">
              <a:avLst/>
            </a:prstGeom>
          </p:spPr>
        </p:pic>
        <p:sp>
          <p:nvSpPr>
            <p:cNvPr id="10" name="Curved Right Arrow 9"/>
            <p:cNvSpPr/>
            <p:nvPr/>
          </p:nvSpPr>
          <p:spPr bwMode="auto">
            <a:xfrm rot="16200000">
              <a:off x="10021103" y="4809871"/>
              <a:ext cx="709595" cy="7543801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552450" y="1028700"/>
          <a:ext cx="8172450" cy="503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14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981950" y="4057650"/>
            <a:ext cx="2133854" cy="1764079"/>
            <a:chOff x="7894148" y="3657948"/>
            <a:chExt cx="2133854" cy="1764079"/>
          </a:xfrm>
        </p:grpSpPr>
        <p:sp>
          <p:nvSpPr>
            <p:cNvPr id="14" name="Right Arrow 13"/>
            <p:cNvSpPr/>
            <p:nvPr/>
          </p:nvSpPr>
          <p:spPr bwMode="auto">
            <a:xfrm rot="5400000">
              <a:off x="8426494" y="3696048"/>
              <a:ext cx="762000" cy="685800"/>
            </a:xfrm>
            <a:prstGeom prst="rightArrow">
              <a:avLst/>
            </a:prstGeom>
            <a:solidFill>
              <a:srgbClr val="67676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lnSpc>
                  <a:spcPct val="90000"/>
                </a:lnSpc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94148" y="4461764"/>
              <a:ext cx="2133854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800" dirty="0">
                  <a:solidFill>
                    <a:srgbClr val="EF6C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PLAY!!!</a:t>
              </a:r>
              <a:endParaRPr lang="en-US" sz="2400" dirty="0">
                <a:solidFill>
                  <a:srgbClr val="EF6C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pic>
        <p:nvPicPr>
          <p:cNvPr id="17" name="Picture 16" descr="Predi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20" y="169861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257301"/>
            <a:ext cx="4469390" cy="42745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17040" y="2286000"/>
            <a:ext cx="9242635" cy="1562100"/>
            <a:chOff x="6289386" y="3048000"/>
            <a:chExt cx="12323513" cy="2082800"/>
          </a:xfrm>
        </p:grpSpPr>
        <p:sp>
          <p:nvSpPr>
            <p:cNvPr id="12" name="Plus 11"/>
            <p:cNvSpPr/>
            <p:nvPr/>
          </p:nvSpPr>
          <p:spPr bwMode="auto">
            <a:xfrm>
              <a:off x="6289386" y="3403600"/>
              <a:ext cx="1727200" cy="1727200"/>
            </a:xfrm>
            <a:prstGeom prst="mathPlus">
              <a:avLst/>
            </a:prstGeom>
            <a:solidFill>
              <a:srgbClr val="67676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lnSpc>
                  <a:spcPct val="90000"/>
                </a:lnSpc>
              </a:pPr>
              <a:endParaRPr 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aphicFrame>
          <p:nvGraphicFramePr>
            <p:cNvPr id="13" name="Content Placeholder 3"/>
            <p:cNvGraphicFramePr>
              <a:graphicFrameLocks/>
            </p:cNvGraphicFramePr>
            <p:nvPr>
              <p:extLst/>
            </p:nvPr>
          </p:nvGraphicFramePr>
          <p:xfrm>
            <a:off x="8139505" y="3048000"/>
            <a:ext cx="10473394" cy="16256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08840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8840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08840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8983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Class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Outlook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Temp.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Windy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3340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b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?</a:t>
                        </a:r>
                        <a:endParaRPr lang="en-US" sz="3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b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Sunny</a:t>
                        </a:r>
                        <a:endParaRPr lang="en-US" sz="3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b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Low</a:t>
                        </a:r>
                        <a:endParaRPr lang="en-US" sz="3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Calibri"/>
                          </a:defRPr>
                        </a:lvl9pPr>
                      </a:lstStyle>
                      <a:p>
                        <a:pPr algn="ctr"/>
                        <a:r>
                          <a:rPr lang="en-US" sz="3200" b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a:t>No</a:t>
                        </a:r>
                        <a:endParaRPr lang="en-US" sz="3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endParaRPr>
                      </a:p>
                    </a:txBody>
                    <a:tcPr marL="238760" marR="238760" marT="60960" marB="60960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pic>
        <p:nvPicPr>
          <p:cNvPr id="18" name="Picture 6" descr="C:\Users\sethj.GLENDALE\Desktop\new-2-23\b-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26032" r="35807" b="24230"/>
          <a:stretch/>
        </p:blipFill>
        <p:spPr bwMode="auto">
          <a:xfrm>
            <a:off x="11157813" y="57150"/>
            <a:ext cx="996088" cy="10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how do we build them?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7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50" dirty="0"/>
              <a:t>in order to classify things properly we need:</a:t>
            </a:r>
          </a:p>
          <a:p>
            <a:pPr lvl="1"/>
            <a:r>
              <a:rPr lang="en-US" sz="3000" dirty="0"/>
              <a:t>a way to mathematically represent examples</a:t>
            </a:r>
          </a:p>
          <a:p>
            <a:pPr lvl="1"/>
            <a:r>
              <a:rPr lang="en-US" sz="3000" dirty="0"/>
              <a:t>a way to separate classes (yes/no)</a:t>
            </a:r>
          </a:p>
          <a:p>
            <a:r>
              <a:rPr lang="en-US" sz="4050" dirty="0"/>
              <a:t>“decision boundary”</a:t>
            </a:r>
          </a:p>
          <a:p>
            <a:r>
              <a:rPr lang="en-US" sz="4050" dirty="0"/>
              <a:t>excel example</a:t>
            </a:r>
          </a:p>
          <a:p>
            <a:r>
              <a:rPr lang="en-US" sz="4050" dirty="0"/>
              <a:t>graph example</a:t>
            </a:r>
          </a:p>
        </p:txBody>
      </p:sp>
    </p:spTree>
    <p:extLst>
      <p:ext uri="{BB962C8B-B14F-4D97-AF65-F5344CB8AC3E}">
        <p14:creationId xmlns:p14="http://schemas.microsoft.com/office/powerpoint/2010/main" val="7733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eth\Desktop\terminator-2-robo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575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eth\Desktop\clip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050" y="5029200"/>
            <a:ext cx="1714500" cy="15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juarezsa\Desktop\bor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71700"/>
            <a:ext cx="3600450" cy="335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50" dirty="0"/>
              <a:t>dot product of vectors</a:t>
            </a:r>
          </a:p>
          <a:p>
            <a:pPr lvl="1"/>
            <a:r>
              <a:rPr lang="en-US" sz="3000" dirty="0"/>
              <a:t>[ 3, 4 ] ● [ 1, 2 ] = (3 × 1) + (4 × 2) = 11</a:t>
            </a:r>
          </a:p>
          <a:p>
            <a:pPr lvl="1"/>
            <a:r>
              <a:rPr lang="en-US" sz="3000" dirty="0"/>
              <a:t>a ● b = | a | × | b | cos θ</a:t>
            </a:r>
          </a:p>
          <a:p>
            <a:pPr lvl="1"/>
            <a:r>
              <a:rPr lang="en-US" sz="3000" dirty="0"/>
              <a:t>when does this equal 0?</a:t>
            </a:r>
          </a:p>
          <a:p>
            <a:r>
              <a:rPr lang="en-US" sz="4050" dirty="0"/>
              <a:t>why would this be useful?</a:t>
            </a:r>
          </a:p>
          <a:p>
            <a:pPr lvl="1"/>
            <a:r>
              <a:rPr lang="en-US" sz="3000" dirty="0"/>
              <a:t>decision boundary can be represented using a single vector</a:t>
            </a:r>
          </a:p>
        </p:txBody>
      </p:sp>
    </p:spTree>
    <p:extLst>
      <p:ext uri="{BB962C8B-B14F-4D97-AF65-F5344CB8AC3E}">
        <p14:creationId xmlns:p14="http://schemas.microsoft.com/office/powerpoint/2010/main" val="245654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… and other linear models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49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78" y="1085851"/>
            <a:ext cx="11338322" cy="5004054"/>
          </a:xfrm>
        </p:spPr>
        <p:txBody>
          <a:bodyPr>
            <a:normAutofit/>
          </a:bodyPr>
          <a:lstStyle/>
          <a:p>
            <a:r>
              <a:rPr lang="en-US" sz="4500" dirty="0"/>
              <a:t>Frank Rosenblatt, Cornell 1957</a:t>
            </a:r>
          </a:p>
          <a:p>
            <a:pPr lvl="1"/>
            <a:r>
              <a:rPr lang="en-US" sz="3300" dirty="0"/>
              <a:t>let’s make a line (by using a single vector) </a:t>
            </a:r>
          </a:p>
          <a:p>
            <a:pPr lvl="1"/>
            <a:r>
              <a:rPr lang="en-US" sz="3300" dirty="0"/>
              <a:t>take the dot product between the line and the new point</a:t>
            </a:r>
          </a:p>
          <a:p>
            <a:pPr lvl="2"/>
            <a:r>
              <a:rPr lang="en-US" sz="3300" dirty="0"/>
              <a:t>&gt; 0 belongs to class 1</a:t>
            </a:r>
          </a:p>
          <a:p>
            <a:pPr lvl="2"/>
            <a:r>
              <a:rPr lang="en-US" sz="3300" dirty="0"/>
              <a:t>&lt; 0 belongs to class 2</a:t>
            </a:r>
          </a:p>
          <a:p>
            <a:pPr lvl="2"/>
            <a:r>
              <a:rPr lang="en-US" sz="3300" dirty="0"/>
              <a:t>== 0 flip a coin we don’t know</a:t>
            </a:r>
          </a:p>
          <a:p>
            <a:pPr lvl="1"/>
            <a:r>
              <a:rPr lang="en-US" sz="3300" dirty="0"/>
              <a:t>for each example, if we make a mistake, move the line</a:t>
            </a:r>
          </a:p>
        </p:txBody>
      </p:sp>
    </p:spTree>
    <p:extLst>
      <p:ext uri="{BB962C8B-B14F-4D97-AF65-F5344CB8AC3E}">
        <p14:creationId xmlns:p14="http://schemas.microsoft.com/office/powerpoint/2010/main" val="16373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point demo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0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675874"/>
            <a:ext cx="6492281" cy="5382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67050" y="2800350"/>
            <a:ext cx="7694517" cy="3083921"/>
            <a:chOff x="4241800" y="3230598"/>
            <a:chExt cx="7694516" cy="3083921"/>
          </a:xfrm>
        </p:grpSpPr>
        <p:sp>
          <p:nvSpPr>
            <p:cNvPr id="14" name="TextBox 13"/>
            <p:cNvSpPr txBox="1"/>
            <p:nvPr/>
          </p:nvSpPr>
          <p:spPr>
            <a:xfrm>
              <a:off x="9202554" y="3230598"/>
              <a:ext cx="2733762" cy="308392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kern="0" dirty="0">
                  <a:latin typeface="Segoe UI Light"/>
                </a:rPr>
                <a:t>numerical features</a:t>
              </a: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00" kern="0" dirty="0">
                <a:latin typeface="Segoe UI Light"/>
              </a:endParaRP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kern="0" dirty="0">
                  <a:latin typeface="Segoe UI Light"/>
                </a:rPr>
                <a:t>× (dot)</a:t>
              </a: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00" kern="0" dirty="0">
                <a:latin typeface="Segoe UI Light"/>
              </a:endParaRP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kern="0" dirty="0">
                  <a:latin typeface="Segoe UI Light"/>
                </a:rPr>
                <a:t>learned vector</a:t>
              </a: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00" kern="0" dirty="0">
                <a:latin typeface="Segoe UI Light"/>
              </a:endParaRPr>
            </a:p>
            <a:p>
              <a:pPr algn="ctr" defTabSz="93271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kern="0" dirty="0">
                  <a:latin typeface="Segoe UI Light"/>
                </a:rPr>
                <a:t>+1 / -1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8522345" y="3573462"/>
              <a:ext cx="820092" cy="274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7264400" y="4748789"/>
              <a:ext cx="2306637" cy="34867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4241800" y="5949394"/>
              <a:ext cx="5710237" cy="6246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84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81075"/>
            <a:ext cx="7271328" cy="5320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181850" y="1485901"/>
            <a:ext cx="3700821" cy="1250993"/>
            <a:chOff x="7672798" y="2511250"/>
            <a:chExt cx="3700821" cy="1250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672798" y="2511250"/>
                  <a:ext cx="3700821" cy="6448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800" dirty="0">
                      <a:latin typeface="+mj-lt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28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798" y="2511250"/>
                  <a:ext cx="3700821" cy="644856"/>
                </a:xfrm>
                <a:prstGeom prst="rect">
                  <a:avLst/>
                </a:prstGeom>
                <a:blipFill>
                  <a:blip r:embed="rId3"/>
                  <a:stretch>
                    <a:fillRect b="-17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8829076" y="3300577"/>
              <a:ext cx="14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features….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99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r>
                  <a:rPr lang="en-US" sz="4500" dirty="0"/>
                  <a:t>minimize mistakes by moving </a:t>
                </a:r>
                <a:r>
                  <a:rPr lang="en-US" sz="4500" b="1" dirty="0"/>
                  <a:t>w</a:t>
                </a:r>
                <a:endParaRPr lang="en-US" sz="7200" b="1" dirty="0"/>
              </a:p>
              <a:p>
                <a:endParaRPr lang="en-US" sz="27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5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40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05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4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4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4050" dirty="0"/>
              </a:p>
              <a:p>
                <a:pPr marL="342900" lvl="1" indent="0">
                  <a:buNone/>
                </a:pPr>
                <a:r>
                  <a:rPr lang="en-US" sz="4050" dirty="0"/>
                  <a:t>    subject to: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0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4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4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4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4050" dirty="0"/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2043" t="-3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9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r>
                  <a:rPr lang="en-US" sz="4050" dirty="0"/>
                  <a:t>eventually this becomes an optimization problem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50" dirty="0"/>
              </a:p>
              <a:p>
                <a:pPr marL="342900" lvl="1" indent="0">
                  <a:buNone/>
                </a:pPr>
                <a:r>
                  <a:rPr lang="en-US" sz="4050" dirty="0"/>
                  <a:t>    subject to: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177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r>
                  <a:rPr lang="en-US" sz="4050" dirty="0"/>
                  <a:t>eventually this becomes an optimization problem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50" dirty="0"/>
              </a:p>
              <a:p>
                <a:pPr marL="342900" lvl="1" indent="0">
                  <a:buNone/>
                </a:pPr>
                <a:r>
                  <a:rPr lang="en-US" sz="4050" dirty="0"/>
                  <a:t>    subject to: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177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6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25" indent="-428625"/>
            <a:r>
              <a:rPr lang="en-US" sz="4000" dirty="0"/>
              <a:t>data science</a:t>
            </a:r>
          </a:p>
          <a:p>
            <a:pPr marL="428625" indent="-428625"/>
            <a:r>
              <a:rPr lang="en-US" sz="4000" dirty="0"/>
              <a:t>prediction </a:t>
            </a:r>
          </a:p>
          <a:p>
            <a:pPr marL="428625" indent="-428625"/>
            <a:r>
              <a:rPr lang="en-US" sz="4000" dirty="0"/>
              <a:t>process</a:t>
            </a:r>
          </a:p>
          <a:p>
            <a:pPr marL="428625" indent="-428625"/>
            <a:r>
              <a:rPr lang="en-US" sz="4000" dirty="0"/>
              <a:t>models</a:t>
            </a:r>
          </a:p>
          <a:p>
            <a:pPr marL="428625" indent="-428625"/>
            <a:r>
              <a:rPr lang="en-US" sz="4000" dirty="0" err="1"/>
              <a:t>nuML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r>
                  <a:rPr lang="en-US" sz="4050" dirty="0"/>
                  <a:t>eventually this becomes an optimization problem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4050" dirty="0"/>
              </a:p>
              <a:p>
                <a:pPr marL="342900" lvl="1" indent="0">
                  <a:buNone/>
                </a:pPr>
                <a:r>
                  <a:rPr lang="en-US" sz="4050" dirty="0"/>
                  <a:t>    subject to: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5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nary>
                        <m:naryPr>
                          <m:chr m:val="∑"/>
                          <m:ctrl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5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5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1774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467849" y="3429001"/>
            <a:ext cx="1596764" cy="1620883"/>
            <a:chOff x="8775700" y="4102089"/>
            <a:chExt cx="2129018" cy="2161176"/>
          </a:xfrm>
        </p:grpSpPr>
        <p:sp>
          <p:nvSpPr>
            <p:cNvPr id="5" name="TextBox 4"/>
            <p:cNvSpPr txBox="1"/>
            <p:nvPr/>
          </p:nvSpPr>
          <p:spPr>
            <a:xfrm>
              <a:off x="8953500" y="5709268"/>
              <a:ext cx="195121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+mj-lt"/>
                </a:rPr>
                <a:t>dot product</a:t>
              </a:r>
            </a:p>
          </p:txBody>
        </p:sp>
        <p:cxnSp>
          <p:nvCxnSpPr>
            <p:cNvPr id="6" name="Straight Arrow Connector 5"/>
            <p:cNvCxnSpPr>
              <a:stCxn id="5" idx="0"/>
            </p:cNvCxnSpPr>
            <p:nvPr/>
          </p:nvCxnSpPr>
          <p:spPr>
            <a:xfrm flipH="1" flipV="1">
              <a:off x="8775700" y="4102089"/>
              <a:ext cx="1160217" cy="16071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71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(one weird trick….)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pPr marL="428625" indent="-428625"/>
                <a:r>
                  <a:rPr lang="en-US" dirty="0"/>
                  <a:t>store dot product in a table</a:t>
                </a:r>
                <a:br>
                  <a:rPr lang="en-US" dirty="0"/>
                </a:br>
                <a:endParaRPr lang="en-US" sz="54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428625" indent="-428625"/>
                <a:r>
                  <a:rPr lang="en-US" dirty="0"/>
                  <a:t>call it the “kernel matrix” and “kernel trick”</a:t>
                </a:r>
              </a:p>
              <a:p>
                <a:pPr marL="428625" indent="-428625"/>
                <a:r>
                  <a:rPr lang="en-US" dirty="0"/>
                  <a:t>project into any space and still learn a linear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968" t="-1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7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pPr marL="514350" indent="-514350"/>
                <a:r>
                  <a:rPr lang="en-US" sz="4050" dirty="0"/>
                  <a:t>this method is the basis for SVM’s</a:t>
                </a:r>
              </a:p>
              <a:p>
                <a:pPr marL="514350" indent="-514350"/>
                <a:r>
                  <a:rPr lang="en-US" sz="4050" dirty="0"/>
                  <a:t>returns a set of vectors </a:t>
                </a:r>
                <a14:m>
                  <m:oMath xmlns:m="http://schemas.openxmlformats.org/officeDocument/2006/math">
                    <m:r>
                      <a:rPr lang="en-US" sz="405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5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405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405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50" dirty="0"/>
                  <a:t> to make decision</a:t>
                </a:r>
              </a:p>
              <a:p>
                <a:pPr marL="514350" indent="-514350"/>
                <a:r>
                  <a:rPr lang="en-US" sz="4050" dirty="0"/>
                  <a:t>essentially changed the space to make it separable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1774" t="-3289"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3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</p:spPr>
            <p:txBody>
              <a:bodyPr>
                <a:normAutofit/>
              </a:bodyPr>
              <a:lstStyle/>
              <a:p>
                <a:r>
                  <a:rPr lang="en-US" sz="4950" dirty="0"/>
                  <a:t>polynomial kernel</a:t>
                </a:r>
                <a:br>
                  <a:rPr lang="en-US" sz="4950" dirty="0"/>
                </a:br>
                <a:r>
                  <a:rPr lang="en-US" sz="4950" dirty="0"/>
                  <a:t/>
                </a:r>
                <a:br>
                  <a:rPr lang="en-US" sz="4950" dirty="0"/>
                </a:br>
                <a14:m>
                  <m:oMath xmlns:m="http://schemas.openxmlformats.org/officeDocument/2006/math">
                    <m:r>
                      <a:rPr lang="en-US" sz="405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4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5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5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4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5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5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4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4950" dirty="0"/>
              </a:p>
              <a:p>
                <a:r>
                  <a:rPr lang="en-US" sz="4950" dirty="0"/>
                  <a:t>RBF kernel</a:t>
                </a:r>
              </a:p>
              <a:p>
                <a14:m>
                  <m:oMath xmlns:m="http://schemas.openxmlformats.org/officeDocument/2006/math">
                    <m:r>
                      <a:rPr lang="en-US" sz="405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4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5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5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405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05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4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40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4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40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405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4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40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4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4050" i="1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sz="495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11338322" cy="5004054"/>
              </a:xfrm>
              <a:blipFill>
                <a:blip r:embed="rId2"/>
                <a:stretch>
                  <a:fillRect l="-2312" t="-4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9101" y="5086350"/>
            <a:ext cx="1473633" cy="839880"/>
            <a:chOff x="7785100" y="5295900"/>
            <a:chExt cx="1964843" cy="1119840"/>
          </a:xfrm>
        </p:grpSpPr>
        <p:sp>
          <p:nvSpPr>
            <p:cNvPr id="5" name="TextBox 4"/>
            <p:cNvSpPr txBox="1"/>
            <p:nvPr/>
          </p:nvSpPr>
          <p:spPr>
            <a:xfrm>
              <a:off x="9296399" y="5800187"/>
              <a:ext cx="45354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1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7785100" y="5295900"/>
              <a:ext cx="1485900" cy="796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5838826" y="3971925"/>
            <a:ext cx="1473633" cy="839880"/>
            <a:chOff x="7785100" y="5295900"/>
            <a:chExt cx="1964843" cy="1119840"/>
          </a:xfrm>
        </p:grpSpPr>
        <p:sp>
          <p:nvSpPr>
            <p:cNvPr id="8" name="TextBox 7"/>
            <p:cNvSpPr txBox="1"/>
            <p:nvPr/>
          </p:nvSpPr>
          <p:spPr>
            <a:xfrm>
              <a:off x="9296399" y="5800187"/>
              <a:ext cx="45354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7785100" y="5295900"/>
              <a:ext cx="1485900" cy="79667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3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64282-434E-41D4-9582-783D542A7B6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267"/>
            <a:ext cx="12192000" cy="7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6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models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7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742950"/>
            <a:ext cx="7524750" cy="564905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66700" y="1085850"/>
            <a:ext cx="7101566" cy="2972221"/>
            <a:chOff x="355600" y="1447800"/>
            <a:chExt cx="9468754" cy="39629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600" y="1447800"/>
              <a:ext cx="5107902" cy="21336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909551" y="3238378"/>
              <a:ext cx="5641612" cy="1410944"/>
            </a:xfrm>
            <a:prstGeom prst="straightConnector1">
              <a:avLst/>
            </a:prstGeom>
            <a:ln w="76200">
              <a:solidFill>
                <a:srgbClr val="EF6C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554354" y="4191561"/>
              <a:ext cx="1270000" cy="1219200"/>
            </a:xfrm>
            <a:prstGeom prst="ellipse">
              <a:avLst/>
            </a:prstGeom>
            <a:noFill/>
            <a:ln w="76200">
              <a:solidFill>
                <a:srgbClr val="EF6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7773" y="3028950"/>
            <a:ext cx="8080856" cy="1600200"/>
            <a:chOff x="1343698" y="4038600"/>
            <a:chExt cx="10774474" cy="2133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698" y="4038600"/>
              <a:ext cx="5107902" cy="21336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848172" y="4191561"/>
              <a:ext cx="1270000" cy="1219200"/>
            </a:xfrm>
            <a:prstGeom prst="ellipse">
              <a:avLst/>
            </a:prstGeom>
            <a:noFill/>
            <a:ln w="76200">
              <a:solidFill>
                <a:srgbClr val="EF6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897649" y="5410761"/>
              <a:ext cx="7585523" cy="519913"/>
            </a:xfrm>
            <a:prstGeom prst="bentConnector3">
              <a:avLst>
                <a:gd name="adj1" fmla="val 99725"/>
              </a:avLst>
            </a:prstGeom>
            <a:ln w="76200">
              <a:solidFill>
                <a:srgbClr val="EF6C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293774" y="3110278"/>
            <a:ext cx="7519297" cy="3290888"/>
            <a:chOff x="4391698" y="4147038"/>
            <a:chExt cx="10025729" cy="4387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1698" y="6401288"/>
              <a:ext cx="5107902" cy="213360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3147427" y="4147038"/>
              <a:ext cx="1270000" cy="1219200"/>
            </a:xfrm>
            <a:prstGeom prst="ellipse">
              <a:avLst/>
            </a:prstGeom>
            <a:noFill/>
            <a:ln w="76200">
              <a:solidFill>
                <a:srgbClr val="EF6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Straight Arrow Connector 12"/>
            <p:cNvCxnSpPr/>
            <p:nvPr/>
          </p:nvCxnSpPr>
          <p:spPr>
            <a:xfrm flipV="1">
              <a:off x="6818779" y="5410761"/>
              <a:ext cx="6963648" cy="2794417"/>
            </a:xfrm>
            <a:prstGeom prst="bentConnector3">
              <a:avLst>
                <a:gd name="adj1" fmla="val 100179"/>
              </a:avLst>
            </a:prstGeom>
            <a:ln w="76200">
              <a:solidFill>
                <a:srgbClr val="EF6C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894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766" y="239487"/>
            <a:ext cx="3030534" cy="22751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09750" y="4582324"/>
            <a:ext cx="1304925" cy="1264694"/>
            <a:chOff x="2717800" y="4143041"/>
            <a:chExt cx="1739900" cy="1686259"/>
          </a:xfrm>
        </p:grpSpPr>
        <p:sp>
          <p:nvSpPr>
            <p:cNvPr id="22" name="Oval 21"/>
            <p:cNvSpPr/>
            <p:nvPr/>
          </p:nvSpPr>
          <p:spPr>
            <a:xfrm>
              <a:off x="2717800" y="4143041"/>
              <a:ext cx="1739900" cy="1686259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5896" y="4663004"/>
              <a:ext cx="724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Play?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23574" y="5661805"/>
            <a:ext cx="5875354" cy="755537"/>
            <a:chOff x="3898098" y="7549076"/>
            <a:chExt cx="7833805" cy="1007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849182" y="7817795"/>
                  <a:ext cx="8827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9182" y="7817795"/>
                  <a:ext cx="882721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20" idx="1"/>
              <a:endCxn id="22" idx="5"/>
            </p:cNvCxnSpPr>
            <p:nvPr/>
          </p:nvCxnSpPr>
          <p:spPr>
            <a:xfrm flipH="1" flipV="1">
              <a:off x="3898098" y="7549076"/>
              <a:ext cx="6951084" cy="63805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73474" y="1201770"/>
            <a:ext cx="3452933" cy="3380554"/>
            <a:chOff x="497966" y="1602359"/>
            <a:chExt cx="4603910" cy="45074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97966" y="1602359"/>
                  <a:ext cx="4603910" cy="20122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66" y="1602359"/>
                  <a:ext cx="4603910" cy="20122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/>
            <p:cNvCxnSpPr>
              <a:endCxn id="22" idx="0"/>
            </p:cNvCxnSpPr>
            <p:nvPr/>
          </p:nvCxnSpPr>
          <p:spPr>
            <a:xfrm>
              <a:off x="2923651" y="3389560"/>
              <a:ext cx="359299" cy="2720204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7561" y="1966497"/>
              <a:ext cx="3107639" cy="1298079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23574" y="1759994"/>
            <a:ext cx="5189333" cy="3007539"/>
            <a:chOff x="3898098" y="2346659"/>
            <a:chExt cx="6919110" cy="4010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213298" y="2346659"/>
                  <a:ext cx="4603910" cy="20122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298" y="2346659"/>
                  <a:ext cx="4603910" cy="2012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>
              <a:endCxn id="22" idx="7"/>
            </p:cNvCxnSpPr>
            <p:nvPr/>
          </p:nvCxnSpPr>
          <p:spPr>
            <a:xfrm flipH="1">
              <a:off x="3898098" y="4210823"/>
              <a:ext cx="4633142" cy="2145888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3640" y="2740521"/>
              <a:ext cx="3107639" cy="1298079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114675" y="3572867"/>
            <a:ext cx="8475146" cy="1641804"/>
            <a:chOff x="4152900" y="4763822"/>
            <a:chExt cx="11300194" cy="21890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0849183" y="4763822"/>
                  <a:ext cx="4603911" cy="20122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9183" y="4763822"/>
                  <a:ext cx="4603911" cy="20122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>
              <a:stCxn id="19" idx="1"/>
              <a:endCxn id="22" idx="6"/>
            </p:cNvCxnSpPr>
            <p:nvPr/>
          </p:nvCxnSpPr>
          <p:spPr>
            <a:xfrm flipH="1">
              <a:off x="4152900" y="5769963"/>
              <a:ext cx="6696282" cy="118293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30761" y="5215472"/>
              <a:ext cx="3107639" cy="1298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0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methods 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80509" y="3602038"/>
            <a:ext cx="7287491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676767"/>
                </a:solidFill>
              </a:rPr>
              <a:t>perceptron</a:t>
            </a:r>
            <a:r>
              <a:rPr lang="en-US" dirty="0">
                <a:solidFill>
                  <a:srgbClr val="676767"/>
                </a:solidFill>
              </a:rPr>
              <a:t> (what if we can’t make a line?)</a:t>
            </a:r>
          </a:p>
          <a:p>
            <a:pPr algn="l"/>
            <a:r>
              <a:rPr lang="en-US" b="1" dirty="0" err="1">
                <a:solidFill>
                  <a:srgbClr val="676767"/>
                </a:solidFill>
              </a:rPr>
              <a:t>svm</a:t>
            </a:r>
            <a:r>
              <a:rPr lang="en-US" dirty="0">
                <a:solidFill>
                  <a:srgbClr val="676767"/>
                </a:solidFill>
              </a:rPr>
              <a:t> – change the space</a:t>
            </a:r>
          </a:p>
          <a:p>
            <a:pPr algn="l"/>
            <a:r>
              <a:rPr lang="en-US" b="1" dirty="0">
                <a:solidFill>
                  <a:srgbClr val="676767"/>
                </a:solidFill>
              </a:rPr>
              <a:t>neural networks </a:t>
            </a:r>
            <a:r>
              <a:rPr lang="en-US" dirty="0">
                <a:solidFill>
                  <a:srgbClr val="676767"/>
                </a:solidFill>
              </a:rPr>
              <a:t>– change the function</a:t>
            </a:r>
          </a:p>
          <a:p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8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625" indent="-428625"/>
            <a:r>
              <a:rPr lang="en-US" dirty="0"/>
              <a:t>key word: science</a:t>
            </a:r>
          </a:p>
          <a:p>
            <a:pPr marL="428625" indent="-428625"/>
            <a:r>
              <a:rPr lang="en-US" dirty="0"/>
              <a:t>try stuff</a:t>
            </a:r>
          </a:p>
          <a:p>
            <a:pPr marL="428625" indent="-428625"/>
            <a:r>
              <a:rPr lang="en-US" dirty="0"/>
              <a:t>it (might not | won’t) work the </a:t>
            </a:r>
            <a:br>
              <a:rPr lang="en-US" dirty="0"/>
            </a:br>
            <a:r>
              <a:rPr lang="en-US" dirty="0"/>
              <a:t>first time</a:t>
            </a:r>
          </a:p>
          <a:p>
            <a:endParaRPr lang="en-US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575583"/>
            <a:ext cx="4857750" cy="5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models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75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53000" y="1997195"/>
            <a:ext cx="7372350" cy="4705232"/>
            <a:chOff x="6604000" y="2662927"/>
            <a:chExt cx="9829800" cy="62736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9852" y="2662927"/>
              <a:ext cx="4943948" cy="4728473"/>
            </a:xfrm>
            <a:prstGeom prst="rect">
              <a:avLst/>
            </a:prstGeom>
          </p:spPr>
        </p:pic>
        <p:sp>
          <p:nvSpPr>
            <p:cNvPr id="10" name="Curved Right Arrow 9"/>
            <p:cNvSpPr/>
            <p:nvPr/>
          </p:nvSpPr>
          <p:spPr bwMode="auto">
            <a:xfrm rot="16200000">
              <a:off x="10021103" y="4809871"/>
              <a:ext cx="709595" cy="7543801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552450" y="1028700"/>
          <a:ext cx="8172450" cy="503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4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?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400" b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179070" marR="17907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1326340"/>
            <a:ext cx="4050861" cy="3874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678" y="1085851"/>
                <a:ext cx="8309372" cy="5004054"/>
              </a:xfrm>
            </p:spPr>
            <p:txBody>
              <a:bodyPr>
                <a:normAutofit/>
              </a:bodyPr>
              <a:lstStyle/>
              <a:p>
                <a:pPr marL="514350" indent="-514350"/>
                <a:r>
                  <a:rPr lang="en-US" sz="4050" dirty="0">
                    <a:solidFill>
                      <a:srgbClr val="676767"/>
                    </a:solidFill>
                  </a:rPr>
                  <a:t>calculating information gain:</a:t>
                </a:r>
              </a:p>
              <a:p>
                <a:pPr marL="428625" indent="-428625"/>
                <a:endParaRPr lang="en-US" dirty="0">
                  <a:solidFill>
                    <a:srgbClr val="676767"/>
                  </a:solidFill>
                </a:endParaRPr>
              </a:p>
              <a:p>
                <a:pPr marL="428625" indent="-428625"/>
                <a:endParaRPr lang="en-US" dirty="0">
                  <a:solidFill>
                    <a:srgbClr val="676767"/>
                  </a:solidFill>
                </a:endParaRPr>
              </a:p>
              <a:p>
                <a:pPr marL="428625" indent="-428625"/>
                <a:endParaRPr lang="en-US" dirty="0">
                  <a:solidFill>
                    <a:srgbClr val="676767"/>
                  </a:solidFill>
                </a:endParaRPr>
              </a:p>
              <a:p>
                <a:pPr marL="428625" indent="-428625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676767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676767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4050" dirty="0">
                    <a:solidFill>
                      <a:srgbClr val="676767"/>
                    </a:solidFill>
                  </a:rPr>
                  <a:t> – how messy is the answer</a:t>
                </a:r>
              </a:p>
              <a:p>
                <a:pPr marL="428625" indent="-428625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676767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676767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676767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676767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676767"/>
                        </a:solidFill>
                        <a:latin typeface="Cambria Math"/>
                      </a:rPr>
                      <m:t>𝑎</m:t>
                    </m:r>
                    <m:r>
                      <a:rPr lang="en-US" i="1">
                        <a:solidFill>
                          <a:srgbClr val="676767"/>
                        </a:solidFill>
                        <a:latin typeface="Cambria Math"/>
                      </a:rPr>
                      <m:t>)</m:t>
                    </m:r>
                    <m:r>
                      <a:rPr lang="en-US">
                        <a:solidFill>
                          <a:srgbClr val="676767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050" dirty="0">
                    <a:solidFill>
                      <a:srgbClr val="676767"/>
                    </a:solidFill>
                  </a:rPr>
                  <a:t>– how messy is the answer if we know a?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78" y="1085851"/>
                <a:ext cx="8309372" cy="5004054"/>
              </a:xfrm>
              <a:blipFill>
                <a:blip r:embed="rId3"/>
                <a:stretch>
                  <a:fillRect l="-2421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1" y="2000250"/>
                <a:ext cx="606529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𝑰𝑮</m:t>
                      </m:r>
                      <m:d>
                        <m:dPr>
                          <m:ctrlP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𝑯</m:t>
                      </m:r>
                      <m:d>
                        <m:dPr>
                          <m:ctrlP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𝑯</m:t>
                      </m:r>
                      <m:d>
                        <m:dPr>
                          <m:endChr m:val="|"/>
                          <m:ctrlP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n-US" sz="3300" b="1" i="1">
                              <a:solidFill>
                                <a:srgbClr val="676767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300" b="1" dirty="0">
                  <a:solidFill>
                    <a:srgbClr val="67676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  <a:ea typeface="Cambria Math"/>
                        </a:rPr>
                        <m:t>𝑨𝒕𝒕𝒓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3300" b="1" i="1">
                          <a:solidFill>
                            <a:srgbClr val="676767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b="1" dirty="0">
                  <a:solidFill>
                    <a:srgbClr val="676767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2000250"/>
                <a:ext cx="6065291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1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76767"/>
                </a:solidFill>
              </a:rPr>
              <a:t>demo</a:t>
            </a:r>
            <a:endParaRPr lang="en-US" dirty="0">
              <a:solidFill>
                <a:srgbClr val="676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90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popular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676767"/>
                </a:solidFill>
              </a:rPr>
              <a:t>support vector </a:t>
            </a:r>
            <a:r>
              <a:rPr lang="en-US" dirty="0" smtClean="0">
                <a:solidFill>
                  <a:srgbClr val="676767"/>
                </a:solidFill>
              </a:rPr>
              <a:t>machines, neural networks, decision </a:t>
            </a:r>
            <a:r>
              <a:rPr lang="en-US" dirty="0">
                <a:solidFill>
                  <a:srgbClr val="676767"/>
                </a:solidFill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159799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they work?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60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is it doing?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53433" y="1371601"/>
          <a:ext cx="11049087" cy="36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4485" y="4800600"/>
            <a:ext cx="1486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80%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815" y="4800600"/>
            <a:ext cx="1486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20%</a:t>
            </a:r>
          </a:p>
        </p:txBody>
      </p:sp>
    </p:spTree>
    <p:extLst>
      <p:ext uri="{BB962C8B-B14F-4D97-AF65-F5344CB8AC3E}">
        <p14:creationId xmlns:p14="http://schemas.microsoft.com/office/powerpoint/2010/main" val="1001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52500" y="800100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  <a:endParaRPr lang="en-US" sz="1800" dirty="0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  <a:endParaRPr lang="en-US" sz="1800" b="1" dirty="0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dirty="0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dirty="0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dirty="0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800" b="0" i="1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676767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800" b="0" i="1" smtClean="0">
                                    <a:solidFill>
                                      <a:srgbClr val="676767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6767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52500" y="800100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  <a:endParaRPr lang="en-US" sz="1800" dirty="0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  <a:endParaRPr lang="en-US" sz="1800" b="1" dirty="0">
                            <a:solidFill>
                              <a:srgbClr val="6767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21" t="-72951" r="-2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21" t="-72951" r="-1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108" t="-72951" b="-156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21" t="-172951" r="-2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121" t="-172951" r="-1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21" t="-479137" r="-251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108" t="-479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nuML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.net</a:t>
            </a:r>
            <a:r>
              <a:rPr lang="en-US" dirty="0" smtClean="0"/>
              <a:t>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62050"/>
            <a:ext cx="1143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78" y="1085851"/>
            <a:ext cx="10881122" cy="5004054"/>
          </a:xfrm>
        </p:spPr>
        <p:txBody>
          <a:bodyPr>
            <a:normAutofit/>
          </a:bodyPr>
          <a:lstStyle/>
          <a:p>
            <a:pPr marL="428625" indent="-428625"/>
            <a:r>
              <a:rPr lang="en-US" sz="3600" dirty="0"/>
              <a:t>finding (and exploiting) patterns in data</a:t>
            </a:r>
          </a:p>
          <a:p>
            <a:pPr marL="428625" indent="-428625"/>
            <a:r>
              <a:rPr lang="en-US" sz="3600" dirty="0"/>
              <a:t>replacing “human writing code” with “human supplying data”</a:t>
            </a:r>
          </a:p>
          <a:p>
            <a:pPr lvl="1"/>
            <a:r>
              <a:rPr lang="en-US" sz="3200" dirty="0"/>
              <a:t>system figures out what the person wants based on examples</a:t>
            </a:r>
          </a:p>
          <a:p>
            <a:pPr lvl="1"/>
            <a:r>
              <a:rPr lang="en-US" sz="3200" dirty="0"/>
              <a:t>need to abstract from “training” examples to “test” examples</a:t>
            </a:r>
          </a:p>
          <a:p>
            <a:pPr lvl="1"/>
            <a:r>
              <a:rPr lang="en-US" sz="3200" dirty="0"/>
              <a:t>most central issue in ML: </a:t>
            </a:r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5780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62050"/>
            <a:ext cx="1143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9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1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nuML</a:t>
            </a:r>
            <a:r>
              <a:rPr lang="en-US" dirty="0" smtClean="0"/>
              <a:t> – working with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2109" y="1151809"/>
            <a:ext cx="3841433" cy="2441004"/>
            <a:chOff x="2496145" y="1535744"/>
            <a:chExt cx="5121911" cy="325467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105859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cs typeface="Segoe UI" panose="020B0502040204020203" pitchFamily="34" charset="0"/>
                </a:rPr>
                <a:t>data</a:t>
              </a:r>
              <a:endParaRPr lang="en-US" sz="1350" dirty="0">
                <a:cs typeface="Segoe UI" panose="020B0502040204020203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60583" y="3343869"/>
              <a:ext cx="757473" cy="144655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6600" b="1" dirty="0">
                  <a:ln w="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66229" y="3723189"/>
            <a:ext cx="4331127" cy="2725595"/>
            <a:chOff x="1954971" y="4964252"/>
            <a:chExt cx="5774835" cy="3634127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1954971" y="5397504"/>
              <a:ext cx="2164696" cy="184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cs typeface="Segoe UI" panose="020B0502040204020203" pitchFamily="34" charset="0"/>
                </a:rPr>
                <a:t>clean</a:t>
              </a:r>
              <a:endParaRPr lang="en-US" sz="2800" dirty="0">
                <a:cs typeface="Segoe UI" panose="020B0502040204020203" pitchFamily="34" charset="0"/>
              </a:endParaRPr>
            </a:p>
            <a:p>
              <a:pPr algn="ctr"/>
              <a:r>
                <a:rPr lang="en-US" sz="2800" dirty="0">
                  <a:cs typeface="Segoe UI" panose="020B0502040204020203" pitchFamily="34" charset="0"/>
                </a:rPr>
                <a:t>transform</a:t>
              </a:r>
            </a:p>
            <a:p>
              <a:pPr algn="ctr"/>
              <a:r>
                <a:rPr lang="en-US" sz="2800" dirty="0" err="1">
                  <a:cs typeface="Segoe UI" panose="020B0502040204020203" pitchFamily="34" charset="0"/>
                </a:rPr>
                <a:t>maths</a:t>
              </a:r>
              <a:endParaRPr lang="en-US" sz="2800" dirty="0">
                <a:cs typeface="Segoe UI" panose="020B0502040204020203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972333" y="7151830"/>
              <a:ext cx="757473" cy="144654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6600" b="1" dirty="0">
                  <a:ln w="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46693" y="1195970"/>
            <a:ext cx="3689063" cy="5054438"/>
            <a:chOff x="6446693" y="1195970"/>
            <a:chExt cx="3689063" cy="5054438"/>
          </a:xfrm>
        </p:grpSpPr>
        <p:sp>
          <p:nvSpPr>
            <p:cNvPr id="23" name="Pentagon 22"/>
            <p:cNvSpPr/>
            <p:nvPr/>
          </p:nvSpPr>
          <p:spPr>
            <a:xfrm rot="5400000">
              <a:off x="8325126" y="823650"/>
              <a:ext cx="1178942" cy="2442318"/>
            </a:xfrm>
            <a:prstGeom prst="homePlat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2800" b="1" dirty="0" smtClean="0">
                  <a:solidFill>
                    <a:schemeClr val="accent1"/>
                  </a:solidFill>
                </a:rPr>
                <a:t>Descriptor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Left Brace 23"/>
            <p:cNvSpPr/>
            <p:nvPr/>
          </p:nvSpPr>
          <p:spPr>
            <a:xfrm rot="10800000">
              <a:off x="6446693" y="1195970"/>
              <a:ext cx="732901" cy="505443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3438" y="3023652"/>
            <a:ext cx="2442318" cy="1211456"/>
            <a:chOff x="7693438" y="4020367"/>
            <a:chExt cx="2442318" cy="1211456"/>
          </a:xfrm>
        </p:grpSpPr>
        <p:sp>
          <p:nvSpPr>
            <p:cNvPr id="6" name="Chevron 5"/>
            <p:cNvSpPr/>
            <p:nvPr/>
          </p:nvSpPr>
          <p:spPr>
            <a:xfrm rot="5400000">
              <a:off x="8308869" y="3404936"/>
              <a:ext cx="1211456" cy="2442318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14556" y="4635823"/>
              <a:ext cx="10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Property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93438" y="2233199"/>
            <a:ext cx="2442318" cy="1211456"/>
            <a:chOff x="7693438" y="4020367"/>
            <a:chExt cx="2442318" cy="1211456"/>
          </a:xfrm>
        </p:grpSpPr>
        <p:sp>
          <p:nvSpPr>
            <p:cNvPr id="29" name="Chevron 28"/>
            <p:cNvSpPr/>
            <p:nvPr/>
          </p:nvSpPr>
          <p:spPr>
            <a:xfrm rot="5400000">
              <a:off x="8308869" y="3404936"/>
              <a:ext cx="1211456" cy="2442318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14556" y="4635823"/>
              <a:ext cx="10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Property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93438" y="4274020"/>
            <a:ext cx="2442318" cy="1218164"/>
            <a:chOff x="7693438" y="4274020"/>
            <a:chExt cx="2442318" cy="1218164"/>
          </a:xfrm>
        </p:grpSpPr>
        <p:grpSp>
          <p:nvGrpSpPr>
            <p:cNvPr id="31" name="Group 30"/>
            <p:cNvGrpSpPr/>
            <p:nvPr/>
          </p:nvGrpSpPr>
          <p:grpSpPr>
            <a:xfrm>
              <a:off x="7693438" y="4280728"/>
              <a:ext cx="2442318" cy="1211456"/>
              <a:chOff x="7693438" y="4020367"/>
              <a:chExt cx="2442318" cy="1211456"/>
            </a:xfrm>
          </p:grpSpPr>
          <p:sp>
            <p:nvSpPr>
              <p:cNvPr id="32" name="Chevron 31"/>
              <p:cNvSpPr/>
              <p:nvPr/>
            </p:nvSpPr>
            <p:spPr>
              <a:xfrm rot="5400000">
                <a:off x="8308869" y="3404936"/>
                <a:ext cx="1211456" cy="2442318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414556" y="4635823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Property</a:t>
                </a:r>
                <a:endParaRPr 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5400000">
              <a:off x="8788521" y="4228976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…</a:t>
              </a:r>
              <a:endParaRPr lang="en-US" sz="28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93438" y="5038952"/>
            <a:ext cx="2442318" cy="1211456"/>
            <a:chOff x="7693438" y="4020367"/>
            <a:chExt cx="2442318" cy="1211456"/>
          </a:xfrm>
        </p:grpSpPr>
        <p:sp>
          <p:nvSpPr>
            <p:cNvPr id="37" name="Chevron 36"/>
            <p:cNvSpPr/>
            <p:nvPr/>
          </p:nvSpPr>
          <p:spPr>
            <a:xfrm rot="5400000">
              <a:off x="8308869" y="3404936"/>
              <a:ext cx="1211456" cy="2442318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14556" y="4642827"/>
              <a:ext cx="10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Property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9830080" y="3238870"/>
            <a:ext cx="197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394465" y="5038952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Label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nuML</a:t>
            </a:r>
            <a:r>
              <a:rPr lang="en-US" dirty="0" smtClean="0"/>
              <a:t> – working with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08702"/>
              </p:ext>
            </p:extLst>
          </p:nvPr>
        </p:nvGraphicFramePr>
        <p:xfrm>
          <a:off x="349739" y="1127126"/>
          <a:ext cx="600416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Class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Outlook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Temp.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Windy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Sunny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High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Overcast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 Play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accent6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Play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Rainy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Low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2000" dirty="0">
                        <a:solidFill>
                          <a:schemeClr val="tx2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238760" marR="23876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13799" y="1539439"/>
            <a:ext cx="4976451" cy="5177884"/>
            <a:chOff x="6913799" y="1539439"/>
            <a:chExt cx="4976451" cy="51778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3799" y="2818973"/>
              <a:ext cx="4976451" cy="3898350"/>
            </a:xfrm>
            <a:prstGeom prst="rect">
              <a:avLst/>
            </a:prstGeom>
          </p:spPr>
        </p:pic>
        <p:sp>
          <p:nvSpPr>
            <p:cNvPr id="6" name="Bent-Up Arrow 5"/>
            <p:cNvSpPr/>
            <p:nvPr/>
          </p:nvSpPr>
          <p:spPr>
            <a:xfrm flipV="1">
              <a:off x="7338646" y="1539439"/>
              <a:ext cx="2321167" cy="1065655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96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descriptors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19661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public class </a:t>
            </a:r>
            <a:r>
              <a:rPr lang="en-US" sz="2400" dirty="0" smtClean="0"/>
              <a:t>Iris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[Feature]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/>
                </a:solidFill>
              </a:rPr>
              <a:t>public decimal </a:t>
            </a:r>
            <a:r>
              <a:rPr lang="en-US" sz="2400" dirty="0" err="1" smtClean="0"/>
              <a:t>SepalLength</a:t>
            </a:r>
            <a:r>
              <a:rPr lang="en-US" sz="2400" dirty="0" smtClean="0"/>
              <a:t> { </a:t>
            </a:r>
            <a:r>
              <a:rPr lang="en-US" sz="2400" dirty="0" smtClean="0">
                <a:solidFill>
                  <a:schemeClr val="accent1"/>
                </a:solidFill>
              </a:rPr>
              <a:t>get</a:t>
            </a:r>
            <a:r>
              <a:rPr lang="en-US" sz="2400" dirty="0" smtClean="0"/>
              <a:t>; </a:t>
            </a:r>
            <a:r>
              <a:rPr lang="en-US" sz="2400" dirty="0" smtClean="0">
                <a:solidFill>
                  <a:schemeClr val="accent1"/>
                </a:solidFill>
              </a:rPr>
              <a:t>set</a:t>
            </a:r>
            <a:r>
              <a:rPr lang="en-US" sz="2400" dirty="0" smtClean="0"/>
              <a:t>; }</a:t>
            </a:r>
          </a:p>
          <a:p>
            <a:r>
              <a:rPr lang="en-US" sz="2400" dirty="0" smtClean="0"/>
              <a:t>    [Feature]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/>
                </a:solidFill>
              </a:rPr>
              <a:t>public decimal </a:t>
            </a:r>
            <a:r>
              <a:rPr lang="en-US" sz="2400" dirty="0" err="1" smtClean="0"/>
              <a:t>SepalWidth</a:t>
            </a:r>
            <a:r>
              <a:rPr lang="en-US" sz="2400" dirty="0" smtClean="0"/>
              <a:t> { </a:t>
            </a:r>
            <a:r>
              <a:rPr lang="en-US" sz="2400" dirty="0" smtClean="0">
                <a:solidFill>
                  <a:schemeClr val="accent1"/>
                </a:solidFill>
              </a:rPr>
              <a:t>get</a:t>
            </a:r>
            <a:r>
              <a:rPr lang="en-US" sz="2400" dirty="0" smtClean="0"/>
              <a:t>; </a:t>
            </a:r>
            <a:r>
              <a:rPr lang="en-US" sz="2400" dirty="0" smtClean="0">
                <a:solidFill>
                  <a:schemeClr val="accent1"/>
                </a:solidFill>
              </a:rPr>
              <a:t>set</a:t>
            </a:r>
            <a:r>
              <a:rPr lang="en-US" sz="2400" dirty="0" smtClean="0"/>
              <a:t>; }</a:t>
            </a:r>
          </a:p>
          <a:p>
            <a:r>
              <a:rPr lang="en-US" sz="2400" dirty="0" smtClean="0"/>
              <a:t>    [Feature]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/>
                </a:solidFill>
              </a:rPr>
              <a:t>public decimal </a:t>
            </a:r>
            <a:r>
              <a:rPr lang="en-US" sz="2400" dirty="0" err="1" smtClean="0"/>
              <a:t>PetalLength</a:t>
            </a:r>
            <a:r>
              <a:rPr lang="en-US" sz="2400" dirty="0" smtClean="0"/>
              <a:t> { </a:t>
            </a:r>
            <a:r>
              <a:rPr lang="en-US" sz="2400" dirty="0" smtClean="0">
                <a:solidFill>
                  <a:schemeClr val="accent1"/>
                </a:solidFill>
              </a:rPr>
              <a:t>get</a:t>
            </a:r>
            <a:r>
              <a:rPr lang="en-US" sz="2400" dirty="0" smtClean="0"/>
              <a:t>; </a:t>
            </a:r>
            <a:r>
              <a:rPr lang="en-US" sz="2400" dirty="0" smtClean="0">
                <a:solidFill>
                  <a:schemeClr val="accent1"/>
                </a:solidFill>
              </a:rPr>
              <a:t>set</a:t>
            </a:r>
            <a:r>
              <a:rPr lang="en-US" sz="2400" dirty="0" smtClean="0"/>
              <a:t>; }</a:t>
            </a:r>
          </a:p>
          <a:p>
            <a:r>
              <a:rPr lang="en-US" sz="2400" dirty="0" smtClean="0"/>
              <a:t>    [Feature]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/>
                </a:solidFill>
              </a:rPr>
              <a:t>public decimal </a:t>
            </a:r>
            <a:r>
              <a:rPr lang="en-US" sz="2400" dirty="0" err="1" smtClean="0"/>
              <a:t>PetalWidth</a:t>
            </a:r>
            <a:r>
              <a:rPr lang="en-US" sz="2400" dirty="0" smtClean="0"/>
              <a:t> { </a:t>
            </a:r>
            <a:r>
              <a:rPr lang="en-US" sz="2400" dirty="0" smtClean="0">
                <a:solidFill>
                  <a:schemeClr val="accent1"/>
                </a:solidFill>
              </a:rPr>
              <a:t>get</a:t>
            </a:r>
            <a:r>
              <a:rPr lang="en-US" sz="2400" dirty="0" smtClean="0"/>
              <a:t>; </a:t>
            </a:r>
            <a:r>
              <a:rPr lang="en-US" sz="2400" dirty="0" smtClean="0">
                <a:solidFill>
                  <a:schemeClr val="accent1"/>
                </a:solidFill>
              </a:rPr>
              <a:t>set</a:t>
            </a:r>
            <a:r>
              <a:rPr lang="en-US" sz="2400" dirty="0" smtClean="0"/>
              <a:t>; }</a:t>
            </a:r>
          </a:p>
          <a:p>
            <a:r>
              <a:rPr lang="en-US" sz="2400" dirty="0" smtClean="0"/>
              <a:t>    [Label]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/>
                </a:solidFill>
              </a:rPr>
              <a:t>public </a:t>
            </a:r>
            <a:r>
              <a:rPr lang="en-US" sz="2400" dirty="0" err="1" smtClean="0">
                <a:solidFill>
                  <a:schemeClr val="accent1"/>
                </a:solidFill>
              </a:rPr>
              <a:t>int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Class { </a:t>
            </a:r>
            <a:r>
              <a:rPr lang="en-US" sz="2400" dirty="0" smtClean="0">
                <a:solidFill>
                  <a:schemeClr val="accent1"/>
                </a:solidFill>
              </a:rPr>
              <a:t>get</a:t>
            </a:r>
            <a:r>
              <a:rPr lang="en-US" sz="2400" dirty="0" smtClean="0"/>
              <a:t>; </a:t>
            </a:r>
            <a:r>
              <a:rPr lang="en-US" sz="2400" dirty="0" smtClean="0">
                <a:solidFill>
                  <a:schemeClr val="accent1"/>
                </a:solidFill>
              </a:rPr>
              <a:t>set</a:t>
            </a:r>
            <a:r>
              <a:rPr lang="en-US" sz="2400" dirty="0" smtClean="0"/>
              <a:t>; }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61721" y="2920158"/>
            <a:ext cx="27663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strong </a:t>
            </a:r>
          </a:p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declaration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53210" y="1794487"/>
            <a:ext cx="4206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var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d = </a:t>
            </a:r>
            <a:r>
              <a:rPr lang="en-US" sz="2400" dirty="0" err="1" smtClean="0"/>
              <a:t>Descriptor.Create</a:t>
            </a:r>
            <a:r>
              <a:rPr lang="en-US" sz="2400" dirty="0" smtClean="0"/>
              <a:t>&lt;Iris&gt;();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63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descriptors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49999" y="2475728"/>
            <a:ext cx="27663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standard</a:t>
            </a:r>
          </a:p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declaration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1860175"/>
            <a:ext cx="5849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accent1"/>
                </a:solidFill>
              </a:rPr>
              <a:t>var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/>
              <a:t>d = </a:t>
            </a:r>
            <a:r>
              <a:rPr lang="en-US" sz="2800" dirty="0" err="1" smtClean="0"/>
              <a:t>Descriptor.For</a:t>
            </a:r>
            <a:r>
              <a:rPr lang="en-US" sz="2800" dirty="0" smtClean="0"/>
              <a:t>&lt;Iris&gt;() </a:t>
            </a:r>
          </a:p>
          <a:p>
            <a:r>
              <a:rPr lang="en-US" sz="2800" dirty="0" smtClean="0"/>
              <a:t>                    .With(</a:t>
            </a:r>
            <a:r>
              <a:rPr lang="en-US" sz="2800" dirty="0" err="1" smtClean="0"/>
              <a:t>i</a:t>
            </a:r>
            <a:r>
              <a:rPr lang="en-US" sz="2800" dirty="0" smtClean="0"/>
              <a:t> =&gt; </a:t>
            </a:r>
            <a:r>
              <a:rPr lang="en-US" sz="2800" dirty="0" err="1" smtClean="0"/>
              <a:t>i.SepalLength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                    .With(</a:t>
            </a:r>
            <a:r>
              <a:rPr lang="en-US" sz="2800" dirty="0" err="1" smtClean="0"/>
              <a:t>i</a:t>
            </a:r>
            <a:r>
              <a:rPr lang="en-US" sz="2800" dirty="0" smtClean="0"/>
              <a:t> =&gt; </a:t>
            </a:r>
            <a:r>
              <a:rPr lang="en-US" sz="2800" dirty="0" err="1" smtClean="0"/>
              <a:t>i.SepalWidth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                    .With(</a:t>
            </a:r>
            <a:r>
              <a:rPr lang="en-US" sz="2800" dirty="0" err="1" smtClean="0"/>
              <a:t>i</a:t>
            </a:r>
            <a:r>
              <a:rPr lang="en-US" sz="2800" dirty="0" smtClean="0"/>
              <a:t> =&gt; </a:t>
            </a:r>
            <a:r>
              <a:rPr lang="en-US" sz="2800" dirty="0" err="1" smtClean="0"/>
              <a:t>i.PetalLength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                    .With(</a:t>
            </a:r>
            <a:r>
              <a:rPr lang="en-US" sz="2800" dirty="0" err="1" smtClean="0"/>
              <a:t>i</a:t>
            </a:r>
            <a:r>
              <a:rPr lang="en-US" sz="2800" dirty="0" smtClean="0"/>
              <a:t> =&gt; </a:t>
            </a:r>
            <a:r>
              <a:rPr lang="en-US" sz="2800" dirty="0" err="1" smtClean="0"/>
              <a:t>i.PetalWidth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                    .Learn(</a:t>
            </a:r>
            <a:r>
              <a:rPr lang="en-US" sz="2800" dirty="0" err="1" smtClean="0"/>
              <a:t>i</a:t>
            </a:r>
            <a:r>
              <a:rPr lang="en-US" sz="2800" dirty="0" smtClean="0"/>
              <a:t> =&gt; </a:t>
            </a:r>
            <a:r>
              <a:rPr lang="en-US" sz="2800" dirty="0" err="1" smtClean="0"/>
              <a:t>i.Class</a:t>
            </a:r>
            <a:r>
              <a:rPr lang="en-US" sz="2800" dirty="0" smtClean="0"/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704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descriptors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7861" y="2475728"/>
            <a:ext cx="27663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weak</a:t>
            </a:r>
          </a:p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declaration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860175"/>
            <a:ext cx="75496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accent1"/>
                </a:solidFill>
              </a:rPr>
              <a:t>var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/>
              <a:t>d = </a:t>
            </a:r>
            <a:r>
              <a:rPr lang="en-US" sz="2800" dirty="0" err="1" smtClean="0"/>
              <a:t>Descriptor.New</a:t>
            </a:r>
            <a:r>
              <a:rPr lang="en-US" sz="2800" dirty="0" smtClean="0"/>
              <a:t>()</a:t>
            </a:r>
          </a:p>
          <a:p>
            <a:r>
              <a:rPr lang="en-US" sz="2800" dirty="0" smtClean="0"/>
              <a:t>               .With(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SepalLength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smtClean="0"/>
              <a:t>).As(</a:t>
            </a:r>
            <a:r>
              <a:rPr lang="en-US" sz="2800" dirty="0" err="1" smtClean="0">
                <a:solidFill>
                  <a:schemeClr val="accent1"/>
                </a:solidFill>
              </a:rPr>
              <a:t>typeof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chemeClr val="accent1"/>
                </a:solidFill>
              </a:rPr>
              <a:t>decimal</a:t>
            </a:r>
            <a:r>
              <a:rPr lang="en-US" sz="2800" dirty="0" smtClean="0"/>
              <a:t>))</a:t>
            </a:r>
          </a:p>
          <a:p>
            <a:r>
              <a:rPr lang="en-US" sz="2800" dirty="0" smtClean="0"/>
              <a:t>               .With(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SepalWidth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smtClean="0"/>
              <a:t>).As(</a:t>
            </a:r>
            <a:r>
              <a:rPr lang="en-US" sz="2800" dirty="0" err="1" smtClean="0">
                <a:solidFill>
                  <a:schemeClr val="accent1"/>
                </a:solidFill>
              </a:rPr>
              <a:t>typeof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chemeClr val="accent1"/>
                </a:solidFill>
              </a:rPr>
              <a:t>double</a:t>
            </a:r>
            <a:r>
              <a:rPr lang="en-US" sz="2800" dirty="0" smtClean="0"/>
              <a:t>))</a:t>
            </a:r>
          </a:p>
          <a:p>
            <a:r>
              <a:rPr lang="en-US" sz="2800" dirty="0" smtClean="0"/>
              <a:t>               .With(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PetalLength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smtClean="0"/>
              <a:t>).As(</a:t>
            </a:r>
            <a:r>
              <a:rPr lang="en-US" sz="2800" dirty="0" err="1" smtClean="0">
                <a:solidFill>
                  <a:schemeClr val="accent1"/>
                </a:solidFill>
              </a:rPr>
              <a:t>typeof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chemeClr val="accent1"/>
                </a:solidFill>
              </a:rPr>
              <a:t>decimal</a:t>
            </a:r>
            <a:r>
              <a:rPr lang="en-US" sz="2800" dirty="0" smtClean="0"/>
              <a:t>))</a:t>
            </a:r>
          </a:p>
          <a:p>
            <a:r>
              <a:rPr lang="en-US" sz="2800" dirty="0" smtClean="0"/>
              <a:t>               .With(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PetalWidth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2800" dirty="0" smtClean="0"/>
              <a:t>).As(</a:t>
            </a:r>
            <a:r>
              <a:rPr lang="en-US" sz="2800" dirty="0" err="1" smtClean="0">
                <a:solidFill>
                  <a:schemeClr val="accent1"/>
                </a:solidFill>
              </a:rPr>
              <a:t>typeof</a:t>
            </a: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chemeClr val="accent1"/>
                </a:solidFill>
              </a:rPr>
              <a:t>int</a:t>
            </a:r>
            <a:r>
              <a:rPr lang="en-US" sz="2800" dirty="0" smtClean="0"/>
              <a:t>))</a:t>
            </a:r>
          </a:p>
          <a:p>
            <a:r>
              <a:rPr lang="en-US" sz="2800" dirty="0" smtClean="0"/>
              <a:t>               .Learn(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"Class"</a:t>
            </a:r>
            <a:r>
              <a:rPr lang="en-US" sz="2800" dirty="0" smtClean="0"/>
              <a:t>).As(</a:t>
            </a:r>
            <a:r>
              <a:rPr lang="en-US" sz="2800" dirty="0" err="1" smtClean="0">
                <a:solidFill>
                  <a:schemeClr val="accent1"/>
                </a:solidFill>
              </a:rPr>
              <a:t>typeof</a:t>
            </a: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chemeClr val="accent1"/>
                </a:solidFill>
              </a:rPr>
              <a:t>int</a:t>
            </a:r>
            <a:r>
              <a:rPr lang="en-US" sz="2800" dirty="0" smtClean="0"/>
              <a:t>));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12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03" y="2016615"/>
            <a:ext cx="6275809" cy="28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9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74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83921" y="3550852"/>
            <a:ext cx="3278108" cy="1940733"/>
            <a:chOff x="1983921" y="3550852"/>
            <a:chExt cx="3278108" cy="1940733"/>
          </a:xfrm>
        </p:grpSpPr>
        <p:sp>
          <p:nvSpPr>
            <p:cNvPr id="24" name="Pentagon 23"/>
            <p:cNvSpPr/>
            <p:nvPr/>
          </p:nvSpPr>
          <p:spPr>
            <a:xfrm rot="16200000">
              <a:off x="2652608" y="2882165"/>
              <a:ext cx="1940733" cy="3278108"/>
            </a:xfrm>
            <a:prstGeom prst="homePlat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1690" y="4178910"/>
              <a:ext cx="1539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chemeClr val="accent1"/>
                  </a:solidFill>
                </a:rPr>
                <a:t>IGenerator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models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6784061" y="4048127"/>
            <a:ext cx="4089592" cy="2400656"/>
            <a:chOff x="9045413" y="5397504"/>
            <a:chExt cx="5452788" cy="3200877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045413" y="5608055"/>
              <a:ext cx="1966949" cy="1272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cs typeface="Segoe UI" panose="020B0502040204020203" pitchFamily="34" charset="0"/>
                </a:rPr>
                <a:t>generate</a:t>
              </a:r>
            </a:p>
            <a:p>
              <a:pPr algn="ctr"/>
              <a:r>
                <a:rPr lang="en-US" sz="2800" dirty="0" smtClean="0">
                  <a:cs typeface="Segoe UI" panose="020B0502040204020203" pitchFamily="34" charset="0"/>
                </a:rPr>
                <a:t>model</a:t>
              </a:r>
              <a:endParaRPr lang="en-US" sz="1350" dirty="0">
                <a:cs typeface="Segoe UI" panose="020B0502040204020203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40728" y="7151831"/>
              <a:ext cx="757473" cy="144655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6600" b="1" dirty="0">
                  <a:ln w="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13937" y="1257301"/>
            <a:ext cx="3959714" cy="2336248"/>
            <a:chOff x="9218582" y="1676400"/>
            <a:chExt cx="5279619" cy="3114998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1620615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cs typeface="Segoe UI" panose="020B0502040204020203" pitchFamily="34" charset="0"/>
                </a:rPr>
                <a:t>predict</a:t>
              </a:r>
              <a:endParaRPr lang="en-US" sz="1350" dirty="0">
                <a:cs typeface="Segoe UI" panose="020B0502040204020203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740728" y="3344849"/>
              <a:ext cx="757473" cy="144654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6600" b="1" dirty="0">
                  <a:ln w="0">
                    <a:solidFill>
                      <a:schemeClr val="tx1"/>
                    </a:solidFill>
                  </a:ln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25" name="Left Brace 24"/>
          <p:cNvSpPr/>
          <p:nvPr/>
        </p:nvSpPr>
        <p:spPr>
          <a:xfrm rot="10800000" flipH="1">
            <a:off x="5892293" y="1394345"/>
            <a:ext cx="789861" cy="505443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52559" y="2325656"/>
            <a:ext cx="3309470" cy="1964602"/>
            <a:chOff x="2617698" y="1867711"/>
            <a:chExt cx="2442318" cy="1211456"/>
          </a:xfrm>
        </p:grpSpPr>
        <p:sp>
          <p:nvSpPr>
            <p:cNvPr id="27" name="Chevron 26"/>
            <p:cNvSpPr/>
            <p:nvPr/>
          </p:nvSpPr>
          <p:spPr>
            <a:xfrm rot="16200000">
              <a:off x="3233129" y="1252280"/>
              <a:ext cx="1211456" cy="2442318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39244" y="2061842"/>
              <a:ext cx="799225" cy="34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IModel</a:t>
              </a:r>
              <a:endParaRPr lang="en-US" sz="2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73701" y="1772771"/>
            <a:ext cx="3205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model.Predict</a:t>
            </a:r>
            <a:r>
              <a:rPr lang="en-US" sz="2800" dirty="0" smtClean="0"/>
              <a:t>(item);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02327" y="4929314"/>
            <a:ext cx="3061164" cy="461665"/>
            <a:chOff x="2102327" y="4929314"/>
            <a:chExt cx="3061164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2102327" y="4929314"/>
              <a:ext cx="1457900" cy="46166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descriptor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67916" y="4929314"/>
              <a:ext cx="1395575" cy="46166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collection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8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78" y="1085851"/>
            <a:ext cx="10881122" cy="5004054"/>
          </a:xfrm>
        </p:spPr>
        <p:txBody>
          <a:bodyPr>
            <a:normAutofit/>
          </a:bodyPr>
          <a:lstStyle/>
          <a:p>
            <a:r>
              <a:rPr lang="en-US" sz="4050" dirty="0"/>
              <a:t>split into two (</a:t>
            </a:r>
            <a:r>
              <a:rPr lang="en-US" sz="4050" dirty="0" err="1"/>
              <a:t>ish</a:t>
            </a:r>
            <a:r>
              <a:rPr lang="en-US" sz="4050" dirty="0"/>
              <a:t>) areas</a:t>
            </a:r>
          </a:p>
          <a:p>
            <a:pPr marL="1028700" lvl="1" indent="-428625"/>
            <a:r>
              <a:rPr lang="en-US" sz="3000" dirty="0">
                <a:solidFill>
                  <a:srgbClr val="EF6C19"/>
                </a:solidFill>
              </a:rPr>
              <a:t>supervised learning</a:t>
            </a:r>
          </a:p>
          <a:p>
            <a:pPr marL="1371600" lvl="2" indent="-428625"/>
            <a:r>
              <a:rPr lang="en-US" sz="3000" dirty="0"/>
              <a:t>predicting the future</a:t>
            </a:r>
          </a:p>
          <a:p>
            <a:pPr marL="1371600" lvl="2" indent="-428625"/>
            <a:r>
              <a:rPr lang="en-US" sz="3000" dirty="0"/>
              <a:t>learn from past examples to predict future</a:t>
            </a:r>
          </a:p>
          <a:p>
            <a:pPr marL="1028700" lvl="1" indent="-428625"/>
            <a:r>
              <a:rPr lang="en-US" sz="3000" dirty="0">
                <a:solidFill>
                  <a:srgbClr val="EF6C19"/>
                </a:solidFill>
              </a:rPr>
              <a:t>unsupervised learning</a:t>
            </a:r>
          </a:p>
          <a:p>
            <a:pPr marL="1371600" lvl="2" indent="-428625"/>
            <a:r>
              <a:rPr lang="en-US" sz="3000" dirty="0"/>
              <a:t>understanding the past</a:t>
            </a:r>
          </a:p>
          <a:p>
            <a:pPr marL="1371600" lvl="2" indent="-428625"/>
            <a:r>
              <a:rPr lang="en-US" sz="3000" dirty="0"/>
              <a:t>making sense of data</a:t>
            </a:r>
          </a:p>
          <a:p>
            <a:pPr marL="1371600" lvl="2" indent="-428625"/>
            <a:r>
              <a:rPr lang="en-US" sz="3000" dirty="0"/>
              <a:t>learning structure of data</a:t>
            </a:r>
          </a:p>
          <a:p>
            <a:pPr marL="1371600" lvl="2" indent="-428625"/>
            <a:r>
              <a:rPr lang="en-US" sz="3000" dirty="0"/>
              <a:t>compressing data for consumption</a:t>
            </a:r>
          </a:p>
        </p:txBody>
      </p:sp>
    </p:spTree>
    <p:extLst>
      <p:ext uri="{BB962C8B-B14F-4D97-AF65-F5344CB8AC3E}">
        <p14:creationId xmlns:p14="http://schemas.microsoft.com/office/powerpoint/2010/main" val="40804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generators /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059194"/>
          </a:xfrm>
        </p:spPr>
        <p:txBody>
          <a:bodyPr>
            <a:normAutofit/>
          </a:bodyPr>
          <a:lstStyle/>
          <a:p>
            <a:r>
              <a:rPr lang="en-US" sz="3700" dirty="0"/>
              <a:t>Perceptron (Generator, Model)</a:t>
            </a:r>
          </a:p>
          <a:p>
            <a:r>
              <a:rPr lang="en-US" sz="3700" dirty="0" err="1"/>
              <a:t>Kernelized</a:t>
            </a:r>
            <a:r>
              <a:rPr lang="en-US" sz="3700" dirty="0"/>
              <a:t> Perceptron (Generator, Model)</a:t>
            </a:r>
          </a:p>
          <a:p>
            <a:r>
              <a:rPr lang="en-US" sz="3700" dirty="0" smtClean="0"/>
              <a:t>KNN (Generator</a:t>
            </a:r>
            <a:r>
              <a:rPr lang="en-US" sz="3700" dirty="0"/>
              <a:t>, Model)</a:t>
            </a:r>
          </a:p>
          <a:p>
            <a:r>
              <a:rPr lang="en-US" sz="3700" dirty="0"/>
              <a:t>Decision Trees (Generator, Model)</a:t>
            </a:r>
          </a:p>
          <a:p>
            <a:r>
              <a:rPr lang="en-US" sz="3700" dirty="0"/>
              <a:t>Naive Bayes (Generator, Model)</a:t>
            </a:r>
          </a:p>
          <a:p>
            <a:r>
              <a:rPr lang="en-US" sz="3700" dirty="0"/>
              <a:t>Neural Networks (Generator, Model</a:t>
            </a:r>
            <a:r>
              <a:rPr lang="en-US" sz="3700" dirty="0" smtClean="0"/>
              <a:t>)*</a:t>
            </a:r>
          </a:p>
          <a:p>
            <a:r>
              <a:rPr lang="en-US" sz="3700" dirty="0" smtClean="0"/>
              <a:t>… and others (thanks to Chris </a:t>
            </a:r>
            <a:r>
              <a:rPr lang="en-US" sz="3700" dirty="0" err="1" smtClean="0"/>
              <a:t>Kalle</a:t>
            </a:r>
            <a:r>
              <a:rPr lang="en-US" sz="3700" dirty="0" smtClean="0"/>
              <a:t>)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20978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25" indent="-428625"/>
            <a:r>
              <a:rPr lang="en-US" sz="4000" dirty="0"/>
              <a:t>data science</a:t>
            </a:r>
          </a:p>
          <a:p>
            <a:pPr marL="428625" indent="-428625"/>
            <a:r>
              <a:rPr lang="en-US" sz="4000" dirty="0"/>
              <a:t>prediction </a:t>
            </a:r>
          </a:p>
          <a:p>
            <a:pPr marL="428625" indent="-428625"/>
            <a:r>
              <a:rPr lang="en-US" sz="4000" dirty="0"/>
              <a:t>process</a:t>
            </a:r>
          </a:p>
          <a:p>
            <a:pPr marL="428625" indent="-428625"/>
            <a:r>
              <a:rPr lang="en-US" sz="4000" dirty="0"/>
              <a:t>models</a:t>
            </a:r>
          </a:p>
          <a:p>
            <a:pPr marL="428625" indent="-428625"/>
            <a:r>
              <a:rPr lang="en-US" sz="4000" dirty="0" err="1"/>
              <a:t>nuML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32" y="1325563"/>
            <a:ext cx="3913100" cy="510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45" y="1280576"/>
            <a:ext cx="3794268" cy="51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5288280"/>
            <a:ext cx="1203960" cy="12039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1699098" y="5382428"/>
            <a:ext cx="2772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Seth Juarez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seth.juarez@microsoft.com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sethjuarez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69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059194"/>
          </a:xfrm>
        </p:spPr>
        <p:txBody>
          <a:bodyPr>
            <a:normAutofit/>
          </a:bodyPr>
          <a:lstStyle/>
          <a:p>
            <a:r>
              <a:rPr lang="en-US" sz="3700" dirty="0" smtClean="0"/>
              <a:t>Download and run Iris Example</a:t>
            </a:r>
            <a:endParaRPr lang="en-US" sz="3700" dirty="0"/>
          </a:p>
          <a:p>
            <a:pPr lvl="1"/>
            <a:r>
              <a:rPr lang="en-US" sz="3300" dirty="0" smtClean="0"/>
              <a:t>Try using different models</a:t>
            </a:r>
          </a:p>
          <a:p>
            <a:pPr lvl="1"/>
            <a:r>
              <a:rPr lang="en-US" sz="3300" dirty="0" smtClean="0"/>
              <a:t>Try varying parameters</a:t>
            </a:r>
            <a:endParaRPr lang="en-US" sz="3300" dirty="0"/>
          </a:p>
          <a:p>
            <a:r>
              <a:rPr lang="en-US" sz="3700" dirty="0" smtClean="0"/>
              <a:t>Titanic Dataset Challenge</a:t>
            </a:r>
            <a:endParaRPr lang="en-US" sz="3700" dirty="0"/>
          </a:p>
          <a:p>
            <a:pPr lvl="1"/>
            <a:r>
              <a:rPr lang="en-US" sz="3300" dirty="0" smtClean="0"/>
              <a:t>Download titanic dataset starter</a:t>
            </a:r>
          </a:p>
          <a:p>
            <a:pPr lvl="1"/>
            <a:r>
              <a:rPr lang="en-US" sz="3300" dirty="0" smtClean="0"/>
              <a:t>Try to create model to predict whether a person will die</a:t>
            </a:r>
          </a:p>
          <a:p>
            <a:pPr lvl="1"/>
            <a:r>
              <a:rPr lang="en-US" sz="3300" dirty="0"/>
              <a:t>Use: </a:t>
            </a:r>
            <a:r>
              <a:rPr lang="en-US" sz="3300" u="sng" dirty="0">
                <a:solidFill>
                  <a:schemeClr val="accent2"/>
                </a:solidFill>
              </a:rPr>
              <a:t>http://numl.net/getting-started/descriptors.html</a:t>
            </a:r>
            <a:endParaRPr lang="en-US" sz="3300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6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0" y="1428750"/>
            <a:ext cx="11532476" cy="44005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981075"/>
            <a:ext cx="10735650" cy="51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28625" indent="-428625"/>
            <a:r>
              <a:rPr lang="en-US" sz="4000" dirty="0"/>
              <a:t>spam catchers</a:t>
            </a:r>
          </a:p>
          <a:p>
            <a:pPr marL="428625" indent="-428625"/>
            <a:r>
              <a:rPr lang="en-US" sz="4000" dirty="0" err="1"/>
              <a:t>ocr</a:t>
            </a:r>
            <a:r>
              <a:rPr lang="en-US" sz="4000" dirty="0"/>
              <a:t> (optical character recognition)</a:t>
            </a:r>
          </a:p>
          <a:p>
            <a:pPr marL="428625" indent="-428625"/>
            <a:r>
              <a:rPr lang="en-US" sz="4000" dirty="0"/>
              <a:t>natural language processing</a:t>
            </a:r>
          </a:p>
          <a:p>
            <a:pPr marL="428625" indent="-428625"/>
            <a:r>
              <a:rPr lang="en-US" sz="4000" dirty="0"/>
              <a:t>machine translation</a:t>
            </a:r>
          </a:p>
          <a:p>
            <a:pPr marL="428625" indent="-428625"/>
            <a:r>
              <a:rPr lang="en-US" sz="4000" dirty="0"/>
              <a:t>biology</a:t>
            </a:r>
          </a:p>
          <a:p>
            <a:pPr marL="428625" indent="-428625"/>
            <a:r>
              <a:rPr lang="en-US" sz="4000" dirty="0"/>
              <a:t>medicine</a:t>
            </a:r>
          </a:p>
          <a:p>
            <a:pPr marL="428625" indent="-428625"/>
            <a:r>
              <a:rPr lang="en-US" sz="4000" dirty="0"/>
              <a:t>robotics </a:t>
            </a:r>
            <a:r>
              <a:rPr lang="en-US" sz="4000" dirty="0" smtClean="0"/>
              <a:t>(autonomous systems</a:t>
            </a:r>
            <a:r>
              <a:rPr lang="en-US" sz="4000" dirty="0"/>
              <a:t>)</a:t>
            </a:r>
          </a:p>
          <a:p>
            <a:pPr marL="428625" indent="-428625"/>
            <a:r>
              <a:rPr lang="en-US" sz="4000" dirty="0"/>
              <a:t>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1448</Words>
  <Application>Microsoft Office PowerPoint</Application>
  <PresentationFormat>Widescreen</PresentationFormat>
  <Paragraphs>587</Paragraphs>
  <Slides>64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</vt:lpstr>
      <vt:lpstr>Segoe UI Light</vt:lpstr>
      <vt:lpstr>Wingdings 2</vt:lpstr>
      <vt:lpstr>Office Theme</vt:lpstr>
      <vt:lpstr> machine learning  an introduction</vt:lpstr>
      <vt:lpstr>PowerPoint Presentation</vt:lpstr>
      <vt:lpstr>agenda</vt:lpstr>
      <vt:lpstr>data science</vt:lpstr>
      <vt:lpstr>machine learning</vt:lpstr>
      <vt:lpstr>machine learning</vt:lpstr>
      <vt:lpstr>neat applications</vt:lpstr>
      <vt:lpstr>neat applications</vt:lpstr>
      <vt:lpstr>neat applications</vt:lpstr>
      <vt:lpstr>prediction</vt:lpstr>
      <vt:lpstr>making decisions</vt:lpstr>
      <vt:lpstr>process</vt:lpstr>
      <vt:lpstr>data</vt:lpstr>
      <vt:lpstr>clean / transform / maths</vt:lpstr>
      <vt:lpstr>clean / transform / maths</vt:lpstr>
      <vt:lpstr>model</vt:lpstr>
      <vt:lpstr>predict</vt:lpstr>
      <vt:lpstr>models</vt:lpstr>
      <vt:lpstr>linear classifiers</vt:lpstr>
      <vt:lpstr>linear classifiers</vt:lpstr>
      <vt:lpstr>perceptron</vt:lpstr>
      <vt:lpstr>perceptron</vt:lpstr>
      <vt:lpstr>perceptron</vt:lpstr>
      <vt:lpstr>perceptron</vt:lpstr>
      <vt:lpstr>what if…</vt:lpstr>
      <vt:lpstr>kernel methods</vt:lpstr>
      <vt:lpstr>perceptron</vt:lpstr>
      <vt:lpstr>perceptron</vt:lpstr>
      <vt:lpstr>perceptron</vt:lpstr>
      <vt:lpstr>perceptron</vt:lpstr>
      <vt:lpstr>kernel (one weird trick….)</vt:lpstr>
      <vt:lpstr>support vector machines</vt:lpstr>
      <vt:lpstr>kernels</vt:lpstr>
      <vt:lpstr>PowerPoint Presentation</vt:lpstr>
      <vt:lpstr>what if…</vt:lpstr>
      <vt:lpstr>neural networks</vt:lpstr>
      <vt:lpstr>neural networks</vt:lpstr>
      <vt:lpstr>neural networks</vt:lpstr>
      <vt:lpstr>linear methods (ish)</vt:lpstr>
      <vt:lpstr>decision trees</vt:lpstr>
      <vt:lpstr>model</vt:lpstr>
      <vt:lpstr>decision trees</vt:lpstr>
      <vt:lpstr>decision trees</vt:lpstr>
      <vt:lpstr>popular models</vt:lpstr>
      <vt:lpstr>do they work?</vt:lpstr>
      <vt:lpstr>how well is it doing?</vt:lpstr>
      <vt:lpstr>confusion matrix</vt:lpstr>
      <vt:lpstr>nuML</vt:lpstr>
      <vt:lpstr>PowerPoint Presentation</vt:lpstr>
      <vt:lpstr>PowerPoint Presentation</vt:lpstr>
      <vt:lpstr>working with data</vt:lpstr>
      <vt:lpstr>nuML – working with data</vt:lpstr>
      <vt:lpstr>nuML – working with data</vt:lpstr>
      <vt:lpstr>declaring descriptors</vt:lpstr>
      <vt:lpstr>declaring descriptors</vt:lpstr>
      <vt:lpstr>declaring descriptors</vt:lpstr>
      <vt:lpstr>PowerPoint Presentation</vt:lpstr>
      <vt:lpstr>generating models</vt:lpstr>
      <vt:lpstr>generating models</vt:lpstr>
      <vt:lpstr>built in generators / models</vt:lpstr>
      <vt:lpstr>review</vt:lpstr>
      <vt:lpstr>some reading</vt:lpstr>
      <vt:lpstr>questions?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 Machine Learning  with nuML</dc:title>
  <dc:creator>Seth Juarez</dc:creator>
  <cp:lastModifiedBy>Seth Juarez</cp:lastModifiedBy>
  <cp:revision>33</cp:revision>
  <dcterms:created xsi:type="dcterms:W3CDTF">2015-04-05T05:31:05Z</dcterms:created>
  <dcterms:modified xsi:type="dcterms:W3CDTF">2016-01-06T03:00:58Z</dcterms:modified>
</cp:coreProperties>
</file>